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6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drawings/drawing6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drawings/drawing8.xml" ContentType="application/vnd.openxmlformats-officedocument.drawingml.chartshapes+xml"/>
  <Override PartName="/ppt/charts/chart10.xml" ContentType="application/vnd.openxmlformats-officedocument.drawingml.chart+xml"/>
  <Override PartName="/ppt/drawings/drawing9.xml" ContentType="application/vnd.openxmlformats-officedocument.drawingml.chartshapes+xml"/>
  <Override PartName="/ppt/charts/chart11.xml" ContentType="application/vnd.openxmlformats-officedocument.drawingml.chart+xml"/>
  <Override PartName="/ppt/drawings/drawing10.xml" ContentType="application/vnd.openxmlformats-officedocument.drawingml.chartshapes+xml"/>
  <Override PartName="/ppt/charts/chart12.xml" ContentType="application/vnd.openxmlformats-officedocument.drawingml.chart+xml"/>
  <Override PartName="/ppt/drawings/drawing11.xml" ContentType="application/vnd.openxmlformats-officedocument.drawingml.chartshape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1"/>
  </p:sldMasterIdLst>
  <p:notesMasterIdLst>
    <p:notesMasterId r:id="rId87"/>
  </p:notesMasterIdLst>
  <p:handoutMasterIdLst>
    <p:handoutMasterId r:id="rId88"/>
  </p:handoutMasterIdLst>
  <p:sldIdLst>
    <p:sldId id="429" r:id="rId2"/>
    <p:sldId id="321" r:id="rId3"/>
    <p:sldId id="399" r:id="rId4"/>
    <p:sldId id="418" r:id="rId5"/>
    <p:sldId id="367" r:id="rId6"/>
    <p:sldId id="407" r:id="rId7"/>
    <p:sldId id="408" r:id="rId8"/>
    <p:sldId id="411" r:id="rId9"/>
    <p:sldId id="432" r:id="rId10"/>
    <p:sldId id="438" r:id="rId11"/>
    <p:sldId id="449" r:id="rId12"/>
    <p:sldId id="414" r:id="rId13"/>
    <p:sldId id="366" r:id="rId14"/>
    <p:sldId id="376" r:id="rId15"/>
    <p:sldId id="443" r:id="rId16"/>
    <p:sldId id="332" r:id="rId17"/>
    <p:sldId id="374" r:id="rId18"/>
    <p:sldId id="364" r:id="rId19"/>
    <p:sldId id="365" r:id="rId20"/>
    <p:sldId id="448" r:id="rId21"/>
    <p:sldId id="415" r:id="rId22"/>
    <p:sldId id="444" r:id="rId23"/>
    <p:sldId id="384" r:id="rId24"/>
    <p:sldId id="335" r:id="rId25"/>
    <p:sldId id="338" r:id="rId26"/>
    <p:sldId id="339" r:id="rId27"/>
    <p:sldId id="340" r:id="rId28"/>
    <p:sldId id="341" r:id="rId29"/>
    <p:sldId id="342" r:id="rId30"/>
    <p:sldId id="445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447" r:id="rId39"/>
    <p:sldId id="423" r:id="rId40"/>
    <p:sldId id="416" r:id="rId41"/>
    <p:sldId id="387" r:id="rId42"/>
    <p:sldId id="392" r:id="rId43"/>
    <p:sldId id="397" r:id="rId44"/>
    <p:sldId id="362" r:id="rId45"/>
    <p:sldId id="422" r:id="rId46"/>
    <p:sldId id="417" r:id="rId47"/>
    <p:sldId id="320" r:id="rId48"/>
    <p:sldId id="323" r:id="rId49"/>
    <p:sldId id="259" r:id="rId50"/>
    <p:sldId id="437" r:id="rId51"/>
    <p:sldId id="309" r:id="rId52"/>
    <p:sldId id="322" r:id="rId53"/>
    <p:sldId id="311" r:id="rId54"/>
    <p:sldId id="319" r:id="rId55"/>
    <p:sldId id="336" r:id="rId56"/>
    <p:sldId id="333" r:id="rId57"/>
    <p:sldId id="337" r:id="rId58"/>
    <p:sldId id="377" r:id="rId59"/>
    <p:sldId id="378" r:id="rId60"/>
    <p:sldId id="379" r:id="rId61"/>
    <p:sldId id="380" r:id="rId62"/>
    <p:sldId id="388" r:id="rId63"/>
    <p:sldId id="389" r:id="rId64"/>
    <p:sldId id="390" r:id="rId65"/>
    <p:sldId id="391" r:id="rId66"/>
    <p:sldId id="412" r:id="rId67"/>
    <p:sldId id="395" r:id="rId68"/>
    <p:sldId id="393" r:id="rId69"/>
    <p:sldId id="394" r:id="rId70"/>
    <p:sldId id="396" r:id="rId71"/>
    <p:sldId id="398" r:id="rId72"/>
    <p:sldId id="409" r:id="rId73"/>
    <p:sldId id="410" r:id="rId74"/>
    <p:sldId id="413" r:id="rId75"/>
    <p:sldId id="426" r:id="rId76"/>
    <p:sldId id="427" r:id="rId77"/>
    <p:sldId id="430" r:id="rId78"/>
    <p:sldId id="431" r:id="rId79"/>
    <p:sldId id="308" r:id="rId80"/>
    <p:sldId id="434" r:id="rId81"/>
    <p:sldId id="439" r:id="rId82"/>
    <p:sldId id="440" r:id="rId83"/>
    <p:sldId id="435" r:id="rId84"/>
    <p:sldId id="442" r:id="rId85"/>
    <p:sldId id="441" r:id="rId86"/>
  </p:sldIdLst>
  <p:sldSz cx="9144000" cy="6858000" type="screen4x3"/>
  <p:notesSz cx="6731000" cy="98679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1706">
          <p15:clr>
            <a:srgbClr val="A4A3A4"/>
          </p15:clr>
        </p15:guide>
        <p15:guide id="4" pos="5466">
          <p15:clr>
            <a:srgbClr val="A4A3A4"/>
          </p15:clr>
        </p15:guide>
        <p15:guide id="5" pos="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6">
          <p15:clr>
            <a:srgbClr val="A4A3A4"/>
          </p15:clr>
        </p15:guide>
        <p15:guide id="2" orient="horz" pos="5830">
          <p15:clr>
            <a:srgbClr val="A4A3A4"/>
          </p15:clr>
        </p15:guide>
        <p15:guide id="3" orient="horz" pos="2201">
          <p15:clr>
            <a:srgbClr val="A4A3A4"/>
          </p15:clr>
        </p15:guide>
        <p15:guide id="4" orient="horz" pos="2065">
          <p15:clr>
            <a:srgbClr val="A4A3A4"/>
          </p15:clr>
        </p15:guide>
        <p15:guide id="5" pos="306">
          <p15:clr>
            <a:srgbClr val="A4A3A4"/>
          </p15:clr>
        </p15:guide>
        <p15:guide id="6" pos="393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zem ibrahim" initials="h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6F"/>
    <a:srgbClr val="941100"/>
    <a:srgbClr val="006E92"/>
    <a:srgbClr val="0F416E"/>
    <a:srgbClr val="D4E6F4"/>
    <a:srgbClr val="4C99B2"/>
    <a:srgbClr val="B2D3DE"/>
    <a:srgbClr val="A2D7CB"/>
    <a:srgbClr val="5CBAA4"/>
    <a:srgbClr val="99C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298" autoAdjust="0"/>
    <p:restoredTop sz="95776" autoAdjust="0"/>
  </p:normalViewPr>
  <p:slideViewPr>
    <p:cSldViewPr>
      <p:cViewPr varScale="1">
        <p:scale>
          <a:sx n="117" d="100"/>
          <a:sy n="117" d="100"/>
        </p:scale>
        <p:origin x="192" y="664"/>
      </p:cViewPr>
      <p:guideLst>
        <p:guide orient="horz" pos="3793"/>
        <p:guide orient="horz" pos="255"/>
        <p:guide orient="horz" pos="1706"/>
        <p:guide pos="5466"/>
        <p:guide pos="2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2" d="100"/>
          <a:sy n="82" d="100"/>
        </p:scale>
        <p:origin x="-3930" y="-390"/>
      </p:cViewPr>
      <p:guideLst>
        <p:guide orient="horz" pos="386"/>
        <p:guide orient="horz" pos="5830"/>
        <p:guide orient="horz" pos="2201"/>
        <p:guide orient="horz" pos="2065"/>
        <p:guide pos="306"/>
        <p:guide pos="39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.xml"/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0.xml"/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1.xml"/><Relationship Id="rId1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.xml"/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849931398003917"/>
          <c:y val="0.14741638309331234"/>
          <c:w val="0.84447782331609555"/>
          <c:h val="0.460751254042278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ccc</c:v>
                </c:pt>
              </c:strCache>
            </c:strRef>
          </c:tx>
          <c:spPr>
            <a:solidFill>
              <a:srgbClr val="006E92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4.3</c:v>
                </c:pt>
                <c:pt idx="4">
                  <c:v>2.5</c:v>
                </c:pt>
                <c:pt idx="5">
                  <c:v>3</c:v>
                </c:pt>
                <c:pt idx="6">
                  <c:v>4.5</c:v>
                </c:pt>
                <c:pt idx="7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AA-F145-9DE1-5B6F8D00A0F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bbb</c:v>
                </c:pt>
              </c:strCache>
            </c:strRef>
          </c:tx>
          <c:spPr>
            <a:solidFill>
              <a:srgbClr val="4C99B2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2.4</c:v>
                </c:pt>
                <c:pt idx="4">
                  <c:v>4.4000000000000004</c:v>
                </c:pt>
                <c:pt idx="5">
                  <c:v>3</c:v>
                </c:pt>
                <c:pt idx="6">
                  <c:v>2.8</c:v>
                </c:pt>
                <c:pt idx="7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AA-F145-9DE1-5B6F8D00A0F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aaa</c:v>
                </c:pt>
              </c:strCache>
            </c:strRef>
          </c:tx>
          <c:spPr>
            <a:solidFill>
              <a:srgbClr val="99C5D3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Tabelle1!$D$2:$D$9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AA-F145-9DE1-5B6F8D00A0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0"/>
        <c:axPos val="l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extTo"/>
        <c:spPr>
          <a:ln w="9516">
            <a:noFill/>
          </a:ln>
        </c:spPr>
        <c:crossAx val="40038400"/>
        <c:crosses val="autoZero"/>
        <c:crossBetween val="between"/>
      </c:valAx>
      <c:spPr>
        <a:noFill/>
        <a:ln w="25375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xxx</c:v>
                </c:pt>
              </c:strCache>
            </c:strRef>
          </c:tx>
          <c:spPr>
            <a:ln w="19051"/>
          </c:spPr>
          <c:dPt>
            <c:idx val="0"/>
            <c:bubble3D val="0"/>
            <c:spPr>
              <a:solidFill>
                <a:schemeClr val="accent4">
                  <a:lumMod val="75000"/>
                </a:schemeClr>
              </a:solidFill>
              <a:ln w="19051"/>
            </c:spPr>
            <c:extLst>
              <c:ext xmlns:c16="http://schemas.microsoft.com/office/drawing/2014/chart" uri="{C3380CC4-5D6E-409C-BE32-E72D297353CC}">
                <c16:uniqueId val="{00000001-FA33-8041-9795-C0F52013C334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1"/>
            </c:spPr>
            <c:extLst>
              <c:ext xmlns:c16="http://schemas.microsoft.com/office/drawing/2014/chart" uri="{C3380CC4-5D6E-409C-BE32-E72D297353CC}">
                <c16:uniqueId val="{00000003-FA33-8041-9795-C0F52013C33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1"/>
            </c:spPr>
            <c:extLst>
              <c:ext xmlns:c16="http://schemas.microsoft.com/office/drawing/2014/chart" uri="{C3380CC4-5D6E-409C-BE32-E72D297353CC}">
                <c16:uniqueId val="{00000005-FA33-8041-9795-C0F52013C334}"/>
              </c:ext>
            </c:extLst>
          </c:dPt>
          <c:dLbls>
            <c:dLbl>
              <c:idx val="0"/>
              <c:layout>
                <c:manualLayout>
                  <c:x val="1.8690130072523181E-2"/>
                  <c:y val="-3.8339761532721023E-3"/>
                </c:manualLayout>
              </c:layout>
              <c:tx>
                <c:rich>
                  <a:bodyPr/>
                  <a:lstStyle/>
                  <a:p>
                    <a:r>
                      <a:rPr lang="en-US" sz="1400">
                        <a:latin typeface="+mn-lt"/>
                      </a:rPr>
                      <a:t>a: 50%</a:t>
                    </a:r>
                    <a:endParaRPr lang="en-US">
                      <a:latin typeface="Frutiger LT Com 55 Roman" pitchFamily="34" charset="0"/>
                    </a:endParaRP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A33-8041-9795-C0F52013C334}"/>
                </c:ext>
              </c:extLst>
            </c:dLbl>
            <c:dLbl>
              <c:idx val="1"/>
              <c:layout>
                <c:manualLayout>
                  <c:x val="-3.993072055174593E-2"/>
                  <c:y val="5.7509642299081537E-2"/>
                </c:manualLayout>
              </c:layout>
              <c:tx>
                <c:rich>
                  <a:bodyPr/>
                  <a:lstStyle/>
                  <a:p>
                    <a:r>
                      <a:rPr lang="en-US" sz="1400"/>
                      <a:t>b: 40%</a:t>
                    </a:r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33-8041-9795-C0F52013C334}"/>
                </c:ext>
              </c:extLst>
            </c:dLbl>
            <c:dLbl>
              <c:idx val="2"/>
              <c:layout>
                <c:manualLayout>
                  <c:x val="-4.8987358876741299E-2"/>
                  <c:y val="-1.9169880766360513E-2"/>
                </c:manualLayout>
              </c:layout>
              <c:tx>
                <c:rich>
                  <a:bodyPr/>
                  <a:lstStyle/>
                  <a:p>
                    <a:r>
                      <a:rPr lang="en-US" sz="1400">
                        <a:latin typeface="+mn-lt"/>
                      </a:rPr>
                      <a:t>c: 10%</a:t>
                    </a:r>
                    <a:endParaRPr lang="en-US">
                      <a:latin typeface="Frutiger LT Com 55 Roman" pitchFamily="34" charset="0"/>
                    </a:endParaRP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A33-8041-9795-C0F52013C3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de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a:</c:v>
                </c:pt>
                <c:pt idx="1">
                  <c:v>b:</c:v>
                </c:pt>
                <c:pt idx="2">
                  <c:v>c: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50</c:v>
                </c:pt>
                <c:pt idx="1">
                  <c:v>40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33-8041-9795-C0F52013C3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0.15571</cdr:x>
      <cdr:y>0</cdr:y>
    </cdr:from>
    <cdr:to>
      <cdr:x>0.84356</cdr:x>
      <cdr:y>0.08723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-27384"/>
          <a:ext cx="2701625" cy="30778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 dirty="0">
              <a:solidFill>
                <a:schemeClr val="tx1"/>
              </a:solidFill>
            </a:rPr>
            <a:t>Non-quantized frame length</a:t>
          </a: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0.41238</cdr:x>
      <cdr:y>0</cdr:y>
    </cdr:from>
    <cdr:to>
      <cdr:x>0.59572</cdr:x>
      <cdr:y>0.09219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1619672" y="0"/>
          <a:ext cx="720080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r>
            <a:rPr lang="en-US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=0</a:t>
          </a:r>
          <a:endParaRPr lang="en-US" sz="1600" b="0" dirty="0">
            <a:latin typeface="+mj-lt"/>
          </a:endParaRP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0.37699</cdr:x>
      <cdr:y>0</cdr:y>
    </cdr:from>
    <cdr:to>
      <cdr:x>0.60445</cdr:x>
      <cdr:y>0.09219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ABE0AFDF-A085-814E-85DB-F9D4B5BF85B5}"/>
            </a:ext>
          </a:extLst>
        </cdr:cNvPr>
        <cdr:cNvSpPr txBox="1"/>
      </cdr:nvSpPr>
      <cdr:spPr>
        <a:xfrm xmlns:a="http://schemas.openxmlformats.org/drawingml/2006/main">
          <a:off x="1547664" y="0"/>
          <a:ext cx="933785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=0.7</a:t>
          </a:r>
          <a:endParaRPr lang="en-US" sz="1600" b="0" dirty="0">
            <a:latin typeface="+mj-lt"/>
          </a:endParaRPr>
        </a:p>
      </cdr:txBody>
    </cdr:sp>
  </cdr:relSizeAnchor>
  <cdr:relSizeAnchor xmlns:cdr="http://schemas.openxmlformats.org/drawingml/2006/chartDrawing">
    <cdr:from>
      <cdr:x>0</cdr:x>
      <cdr:y>0.83657</cdr:y>
    </cdr:from>
    <cdr:to>
      <cdr:x>0.49242</cdr:x>
      <cdr:y>1</cdr:y>
    </cdr:to>
    <cdr:sp macro="" textlink="">
      <cdr:nvSpPr>
        <cdr:cNvPr id="5" name="TextBox 21">
          <a:extLst xmlns:a="http://schemas.openxmlformats.org/drawingml/2006/main">
            <a:ext uri="{FF2B5EF4-FFF2-40B4-BE49-F238E27FC236}">
              <a16:creationId xmlns:a16="http://schemas.microsoft.com/office/drawing/2014/main" id="{F1089588-4BAC-9E42-AAEA-873E8B98796C}"/>
            </a:ext>
          </a:extLst>
        </cdr:cNvPr>
        <cdr:cNvSpPr txBox="1"/>
      </cdr:nvSpPr>
      <cdr:spPr>
        <a:xfrm xmlns:a="http://schemas.openxmlformats.org/drawingml/2006/main">
          <a:off x="0" y="3072226"/>
          <a:ext cx="2021520" cy="60018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de-DE"/>
          </a:defPPr>
          <a:lvl1pPr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9pPr>
        </a:lstStyle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 dirty="0">
              <a:latin typeface="Cambria Math" panose="02040503050406030204" pitchFamily="18" charset="0"/>
              <a:ea typeface="Cambria Math" panose="02040503050406030204" pitchFamily="18" charset="0"/>
            </a:rPr>
            <a:t>𝜏</a:t>
          </a:r>
          <a:r>
            <a:rPr lang="en-US" sz="1100" dirty="0">
              <a:latin typeface="+mj-lt"/>
            </a:rPr>
            <a:t>: Mean identification time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 dirty="0">
              <a:latin typeface="Cambria Math" panose="02040503050406030204" pitchFamily="18" charset="0"/>
            </a:rPr>
            <a:t>𝑛</a:t>
          </a:r>
          <a:r>
            <a:rPr lang="en-US" sz="1100" dirty="0">
              <a:latin typeface="+mj-lt"/>
            </a:rPr>
            <a:t>: Actual number of tags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 dirty="0">
              <a:latin typeface="Cambria Math" panose="02040503050406030204" pitchFamily="18" charset="0"/>
            </a:rPr>
            <a:t>𝐿</a:t>
          </a:r>
          <a:r>
            <a:rPr lang="en-US" sz="1100" dirty="0">
              <a:latin typeface="+mj-lt"/>
            </a:rPr>
            <a:t>: current frame length 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0.2406</cdr:x>
      <cdr:y>0</cdr:y>
    </cdr:from>
    <cdr:to>
      <cdr:x>0.76681</cdr:x>
      <cdr:y>0.08723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-27384"/>
          <a:ext cx="2160237" cy="30778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 dirty="0">
              <a:latin typeface="+mj-lt"/>
            </a:rPr>
            <a:t>Quantized frame length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0.15571</cdr:x>
      <cdr:y>0</cdr:y>
    </cdr:from>
    <cdr:to>
      <cdr:x>0.84356</cdr:x>
      <cdr:y>0.08723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-27384"/>
          <a:ext cx="2701625" cy="28265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 dirty="0">
              <a:solidFill>
                <a:schemeClr val="tx1"/>
              </a:solidFill>
            </a:rPr>
            <a:t>Non-quantized frame length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0.2406</cdr:x>
      <cdr:y>0</cdr:y>
    </cdr:from>
    <cdr:to>
      <cdr:x>0.76681</cdr:x>
      <cdr:y>0.08723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-27384"/>
          <a:ext cx="2160237" cy="28265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 dirty="0">
              <a:latin typeface="+mj-lt"/>
            </a:rPr>
            <a:t>Quantized frame length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0.15571</cdr:x>
      <cdr:y>0.01516</cdr:y>
    </cdr:from>
    <cdr:to>
      <cdr:x>0.84356</cdr:x>
      <cdr:y>0.10239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53490"/>
          <a:ext cx="270162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 dirty="0">
              <a:solidFill>
                <a:schemeClr val="tx1"/>
              </a:solidFill>
            </a:rPr>
            <a:t>Non-quantized frame length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0.2406</cdr:x>
      <cdr:y>0.01383</cdr:y>
    </cdr:from>
    <cdr:to>
      <cdr:x>0.76681</cdr:x>
      <cdr:y>0.10106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48798"/>
          <a:ext cx="216023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 dirty="0">
              <a:latin typeface="+mj-lt"/>
            </a:rPr>
            <a:t>Quantized frame length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0.11742</cdr:x>
      <cdr:y>0.73912</cdr:y>
    </cdr:from>
    <cdr:to>
      <cdr:x>0.96209</cdr:x>
      <cdr:y>0.73912</cdr:y>
    </cdr:to>
    <cdr:cxnSp macro="">
      <cdr:nvCxnSpPr>
        <cdr:cNvPr id="3" name="Gerade Verbindung 2">
          <a:extLst xmlns:a="http://schemas.openxmlformats.org/drawingml/2006/main">
            <a:ext uri="{FF2B5EF4-FFF2-40B4-BE49-F238E27FC236}">
              <a16:creationId xmlns:a16="http://schemas.microsoft.com/office/drawing/2014/main" id="{4A17FBEB-57E4-1644-BBAF-60AED78DF2A9}"/>
            </a:ext>
          </a:extLst>
        </cdr:cNvPr>
        <cdr:cNvCxnSpPr/>
      </cdr:nvCxnSpPr>
      <cdr:spPr bwMode="auto">
        <a:xfrm xmlns:a="http://schemas.openxmlformats.org/drawingml/2006/main">
          <a:off x="465138" y="2448326"/>
          <a:ext cx="3345946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</cdr:cxn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0.41238</cdr:x>
      <cdr:y>0</cdr:y>
    </cdr:from>
    <cdr:to>
      <cdr:x>0.59572</cdr:x>
      <cdr:y>0.09219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1619672" y="0"/>
          <a:ext cx="720080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r>
            <a:rPr lang="en-US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=0</a:t>
          </a:r>
          <a:endParaRPr lang="en-US" sz="1600" b="0" dirty="0">
            <a:latin typeface="+mj-lt"/>
          </a:endParaRP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0.37699</cdr:x>
      <cdr:y>0</cdr:y>
    </cdr:from>
    <cdr:to>
      <cdr:x>0.60445</cdr:x>
      <cdr:y>0.09219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ABE0AFDF-A085-814E-85DB-F9D4B5BF85B5}"/>
            </a:ext>
          </a:extLst>
        </cdr:cNvPr>
        <cdr:cNvSpPr txBox="1"/>
      </cdr:nvSpPr>
      <cdr:spPr>
        <a:xfrm xmlns:a="http://schemas.openxmlformats.org/drawingml/2006/main">
          <a:off x="1547664" y="0"/>
          <a:ext cx="933785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=0.7</a:t>
          </a:r>
          <a:endParaRPr lang="en-US" sz="1600" b="0" dirty="0">
            <a:latin typeface="+mj-lt"/>
          </a:endParaRPr>
        </a:p>
      </cdr:txBody>
    </cdr:sp>
  </cdr:relSizeAnchor>
  <cdr:relSizeAnchor xmlns:cdr="http://schemas.openxmlformats.org/drawingml/2006/chartDrawing">
    <cdr:from>
      <cdr:x>0</cdr:x>
      <cdr:y>0.83657</cdr:y>
    </cdr:from>
    <cdr:to>
      <cdr:x>0.74424</cdr:x>
      <cdr:y>1</cdr:y>
    </cdr:to>
    <cdr:sp macro="" textlink="">
      <cdr:nvSpPr>
        <cdr:cNvPr id="5" name="TextBox 21">
          <a:extLst xmlns:a="http://schemas.openxmlformats.org/drawingml/2006/main">
            <a:ext uri="{FF2B5EF4-FFF2-40B4-BE49-F238E27FC236}">
              <a16:creationId xmlns:a16="http://schemas.microsoft.com/office/drawing/2014/main" id="{F1089588-4BAC-9E42-AAEA-873E8B98796C}"/>
            </a:ext>
          </a:extLst>
        </cdr:cNvPr>
        <cdr:cNvSpPr txBox="1"/>
      </cdr:nvSpPr>
      <cdr:spPr>
        <a:xfrm xmlns:a="http://schemas.openxmlformats.org/drawingml/2006/main">
          <a:off x="-4538823" y="3072243"/>
          <a:ext cx="3055324" cy="60016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de-DE"/>
          </a:defPPr>
          <a:lvl1pPr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9pPr>
        </a:lstStyle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l-GR" sz="1100" i="0" kern="0">
              <a:latin typeface="Cambria Math" panose="02040503050406030204" pitchFamily="18" charset="0"/>
              <a:ea typeface="Cambria Math" panose="02040503050406030204" pitchFamily="18" charset="0"/>
            </a:rPr>
            <a:t>𝜖</a:t>
          </a:r>
          <a:r>
            <a:rPr lang="en-US" sz="1100" dirty="0">
              <a:latin typeface="+mj-lt"/>
            </a:rPr>
            <a:t> %: Percentage of relative estimation error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 dirty="0">
              <a:latin typeface="Cambria Math" panose="02040503050406030204" pitchFamily="18" charset="0"/>
            </a:rPr>
            <a:t>𝑛</a:t>
          </a:r>
          <a:r>
            <a:rPr lang="en-US" sz="1100" dirty="0">
              <a:latin typeface="+mj-lt"/>
            </a:rPr>
            <a:t>: Actual number of tags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 dirty="0">
              <a:latin typeface="Cambria Math" panose="02040503050406030204" pitchFamily="18" charset="0"/>
            </a:rPr>
            <a:t>𝐿</a:t>
          </a:r>
          <a:r>
            <a:rPr lang="en-US" sz="1100" dirty="0">
              <a:latin typeface="+mj-lt"/>
            </a:rPr>
            <a:t>: current frame length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3175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fld id="{AA462A89-C98B-47DD-B90F-91A5A53F9B43}" type="datetimeFigureOut">
              <a:rPr lang="de-DE"/>
              <a:pPr>
                <a:defRPr/>
              </a:pPr>
              <a:t>08.07.18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3175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fld id="{7E8CBED8-DC35-4046-95F3-C8A9622E2BA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8480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5775" y="0"/>
            <a:ext cx="3600450" cy="493713"/>
          </a:xfrm>
          <a:prstGeom prst="rect">
            <a:avLst/>
          </a:prstGeom>
        </p:spPr>
        <p:txBody>
          <a:bodyPr vert="horz" lIns="0" tIns="90000" rIns="91440" bIns="45720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05363" y="0"/>
            <a:ext cx="1439862" cy="493713"/>
          </a:xfrm>
          <a:prstGeom prst="rect">
            <a:avLst/>
          </a:prstGeom>
        </p:spPr>
        <p:txBody>
          <a:bodyPr vert="horz" lIns="91440" tIns="90000" rIns="0" bIns="45720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fld id="{D128E39D-64B6-43AA-8112-E8570A28280E}" type="datetimeFigureOut">
              <a:rPr lang="de-DE"/>
              <a:pPr>
                <a:defRPr/>
              </a:pPr>
              <a:t>08.07.18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5775" y="612775"/>
            <a:ext cx="3552825" cy="2665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85775" y="3494088"/>
            <a:ext cx="5759450" cy="576103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85775" y="9372600"/>
            <a:ext cx="3600450" cy="493713"/>
          </a:xfrm>
          <a:prstGeom prst="rect">
            <a:avLst/>
          </a:prstGeom>
        </p:spPr>
        <p:txBody>
          <a:bodyPr vert="horz" lIns="0" tIns="45720" rIns="91440" bIns="180000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05363" y="9372600"/>
            <a:ext cx="1439862" cy="493713"/>
          </a:xfrm>
          <a:prstGeom prst="rect">
            <a:avLst/>
          </a:prstGeom>
        </p:spPr>
        <p:txBody>
          <a:bodyPr vert="horz" lIns="91440" tIns="45720" rIns="0" bIns="180000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fld id="{5CE6F52F-4F01-47B4-A1A3-4442B48B2E2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7921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rtl="0" eaLnBrk="0" fontAlgn="base" hangingPunct="0">
      <a:spcBef>
        <a:spcPct val="30000"/>
      </a:spcBef>
      <a:spcAft>
        <a:spcPct val="0"/>
      </a:spcAft>
      <a:buClr>
        <a:srgbClr val="179C7D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360363" indent="-184150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536575" indent="-176213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715963" indent="-174625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896938" indent="-180975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8F6692-3016-4A47-B541-B301CDE4E36A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7682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864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modify the frame length to describe the situation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102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6432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607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modify the frame length to describe the situation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5599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Payment system, Logistics, tracking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75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208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047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909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6111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7044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modify the frame length to describe the situation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392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770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466725" y="2636912"/>
            <a:ext cx="8208000" cy="338447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2800" cap="all" baseline="0"/>
            </a:lvl1pPr>
          </a:lstStyle>
          <a:p>
            <a:pPr lvl="0"/>
            <a:r>
              <a:rPr lang="de-DE" noProof="0" dirty="0"/>
              <a:t>Click to </a:t>
            </a:r>
            <a:r>
              <a:rPr lang="de-DE" noProof="0" dirty="0" err="1"/>
              <a:t>add</a:t>
            </a:r>
            <a:r>
              <a:rPr lang="de-DE" noProof="0" dirty="0"/>
              <a:t> title</a:t>
            </a:r>
          </a:p>
        </p:txBody>
      </p:sp>
      <p:pic>
        <p:nvPicPr>
          <p:cNvPr id="9" name="Picture 9" descr="bckg_may26_large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2973" r="4705" b="27453"/>
          <a:stretch/>
        </p:blipFill>
        <p:spPr bwMode="auto">
          <a:xfrm>
            <a:off x="456158" y="2636912"/>
            <a:ext cx="822029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21085"/>
            <a:ext cx="1727211" cy="445908"/>
          </a:xfrm>
          <a:prstGeom prst="rect">
            <a:avLst/>
          </a:prstGeom>
        </p:spPr>
      </p:pic>
      <p:sp>
        <p:nvSpPr>
          <p:cNvPr id="12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270948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2800" cap="all" baseline="0"/>
            </a:lvl1pPr>
          </a:lstStyle>
          <a:p>
            <a:pPr lvl="0"/>
            <a:r>
              <a:rPr lang="de-DE" noProof="0" dirty="0"/>
              <a:t>Click to </a:t>
            </a:r>
            <a:r>
              <a:rPr lang="de-DE" noProof="0" dirty="0" err="1"/>
              <a:t>add</a:t>
            </a:r>
            <a:r>
              <a:rPr lang="de-DE" noProof="0" dirty="0"/>
              <a:t> title</a:t>
            </a: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21085"/>
            <a:ext cx="1727211" cy="445908"/>
          </a:xfrm>
          <a:prstGeom prst="rect">
            <a:avLst/>
          </a:prstGeom>
        </p:spPr>
      </p:pic>
      <p:sp>
        <p:nvSpPr>
          <p:cNvPr id="10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pic>
        <p:nvPicPr>
          <p:cNvPr id="13" name="Picture Placeholder 14">
            <a:extLst>
              <a:ext uri="{FF2B5EF4-FFF2-40B4-BE49-F238E27FC236}">
                <a16:creationId xmlns:a16="http://schemas.microsoft.com/office/drawing/2014/main" id="{DD22B2E8-00F4-4F45-8A5A-720B208763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8" b="18958"/>
          <a:stretch>
            <a:fillRect/>
          </a:stretch>
        </p:blipFill>
        <p:spPr bwMode="auto">
          <a:xfrm>
            <a:off x="466725" y="2636912"/>
            <a:ext cx="8208000" cy="338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83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6725" y="334963"/>
            <a:ext cx="8207375" cy="11549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CLICK TO ADD CONTENT</a:t>
            </a:r>
          </a:p>
        </p:txBody>
      </p:sp>
      <p:sp>
        <p:nvSpPr>
          <p:cNvPr id="4" name="Line 13"/>
          <p:cNvSpPr>
            <a:spLocks noChangeShapeType="1"/>
          </p:cNvSpPr>
          <p:nvPr userDrawn="1"/>
        </p:nvSpPr>
        <p:spPr bwMode="auto">
          <a:xfrm>
            <a:off x="466725" y="1577044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466725" y="1773238"/>
            <a:ext cx="8208000" cy="4248150"/>
          </a:xfrm>
        </p:spPr>
        <p:txBody>
          <a:bodyPr/>
          <a:lstStyle>
            <a:lvl1pPr>
              <a:buSzPct val="75000"/>
              <a:defRPr/>
            </a:lvl1pPr>
            <a:lvl2pPr>
              <a:buSzPct val="75000"/>
              <a:defRPr/>
            </a:lvl2pPr>
            <a:lvl3pPr>
              <a:buSzPct val="75000"/>
              <a:defRPr/>
            </a:lvl3pPr>
            <a:lvl4pPr>
              <a:buSzPct val="75000"/>
              <a:defRPr/>
            </a:lvl4pPr>
            <a:lvl5pPr>
              <a:buSzPct val="75000"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sp>
        <p:nvSpPr>
          <p:cNvPr id="12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2320D6C2-5F7D-C049-A855-7D0EF76C4F02}" type="datetime3">
              <a:rPr lang="de-DE" smtClean="0"/>
              <a:t>08/07/2018</a:t>
            </a:fld>
            <a:endParaRPr lang="de-DE"/>
          </a:p>
        </p:txBody>
      </p:sp>
      <p:sp>
        <p:nvSpPr>
          <p:cNvPr id="1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6725" y="334800"/>
            <a:ext cx="8208000" cy="338554"/>
          </a:xfrm>
        </p:spPr>
        <p:txBody>
          <a:bodyPr>
            <a:spAutoFit/>
          </a:bodyPr>
          <a:lstStyle>
            <a:lvl1pPr marL="0" indent="0" defTabSz="504000">
              <a:defRPr sz="2200"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6" name="Line 8"/>
          <p:cNvSpPr>
            <a:spLocks noChangeShapeType="1"/>
          </p:cNvSpPr>
          <p:nvPr userDrawn="1"/>
        </p:nvSpPr>
        <p:spPr bwMode="auto">
          <a:xfrm>
            <a:off x="468313" y="1052736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484785"/>
            <a:ext cx="8208000" cy="46085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028FC40C-4650-5D4B-8B4C-F6ABCB5DBA97}" type="datetime3">
              <a:rPr lang="de-DE" smtClean="0"/>
              <a:t>08/07/2018</a:t>
            </a:fld>
            <a:endParaRPr lang="de-DE"/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1533200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6725" y="334800"/>
            <a:ext cx="8208000" cy="338554"/>
          </a:xfrm>
        </p:spPr>
        <p:txBody>
          <a:bodyPr>
            <a:spAutoFit/>
          </a:bodyPr>
          <a:lstStyle>
            <a:lvl1pPr marL="0" indent="0" defTabSz="504000">
              <a:defRPr sz="2200"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6725" y="1484784"/>
            <a:ext cx="8208000" cy="4536604"/>
          </a:xfrm>
        </p:spPr>
        <p:txBody>
          <a:bodyPr/>
          <a:lstStyle>
            <a:lvl1pPr>
              <a:buSzPct val="75000"/>
              <a:defRPr/>
            </a:lvl1pPr>
            <a:lvl2pPr>
              <a:buSzPct val="75000"/>
              <a:defRPr/>
            </a:lvl2pPr>
            <a:lvl3pPr>
              <a:buSzPct val="75000"/>
              <a:defRPr/>
            </a:lvl3pPr>
            <a:lvl4pPr>
              <a:buSzPct val="75000"/>
              <a:defRPr/>
            </a:lvl4pPr>
            <a:lvl5pPr>
              <a:buSzPct val="75000"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6" name="Line 8"/>
          <p:cNvSpPr>
            <a:spLocks noChangeShapeType="1"/>
          </p:cNvSpPr>
          <p:nvPr userDrawn="1"/>
        </p:nvSpPr>
        <p:spPr bwMode="auto">
          <a:xfrm>
            <a:off x="468313" y="1052736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F44AC1D3-972F-D046-836F-E0EFE0B268B4}" type="datetime3">
              <a:rPr lang="de-DE" smtClean="0"/>
              <a:t>08/07/2018</a:t>
            </a:fld>
            <a:endParaRPr lang="de-DE"/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180146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2636912"/>
            <a:ext cx="8208000" cy="3384470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foto</a:t>
            </a:r>
            <a:endParaRPr lang="de-DE" noProof="0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21085"/>
            <a:ext cx="1727211" cy="445908"/>
          </a:xfrm>
          <a:prstGeom prst="rect">
            <a:avLst/>
          </a:prstGeom>
        </p:spPr>
      </p:pic>
      <p:sp>
        <p:nvSpPr>
          <p:cNvPr id="2" name="Textfeld 1"/>
          <p:cNvSpPr txBox="1"/>
          <p:nvPr userDrawn="1"/>
        </p:nvSpPr>
        <p:spPr>
          <a:xfrm>
            <a:off x="466725" y="735087"/>
            <a:ext cx="633670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2400">
                <a:latin typeface="+mj-lt"/>
              </a:rPr>
              <a:t>Thank you for your attention</a:t>
            </a:r>
            <a:endParaRPr lang="de-DE" sz="2400">
              <a:latin typeface="+mj-lt"/>
            </a:endParaRPr>
          </a:p>
        </p:txBody>
      </p:sp>
      <p:sp>
        <p:nvSpPr>
          <p:cNvPr id="10" name="Inhaltsplatzhalter 14"/>
          <p:cNvSpPr>
            <a:spLocks noGrp="1"/>
          </p:cNvSpPr>
          <p:nvPr>
            <p:ph sz="quarter" idx="12" hasCustomPrompt="1"/>
          </p:nvPr>
        </p:nvSpPr>
        <p:spPr>
          <a:xfrm>
            <a:off x="466725" y="1772816"/>
            <a:ext cx="3313187" cy="215410"/>
          </a:xfrm>
        </p:spPr>
        <p:txBody>
          <a:bodyPr/>
          <a:lstStyle>
            <a:lvl1pPr marL="0" indent="0">
              <a:spcAft>
                <a:spcPts val="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 marL="360363" indent="0">
              <a:spcAft>
                <a:spcPts val="0"/>
              </a:spcAft>
              <a:buFontTx/>
              <a:buNone/>
              <a:defRPr/>
            </a:lvl2pPr>
            <a:lvl3pPr marL="720725" indent="0">
              <a:spcAft>
                <a:spcPts val="0"/>
              </a:spcAft>
              <a:buFontTx/>
              <a:buNone/>
              <a:defRPr/>
            </a:lvl3pPr>
            <a:lvl4pPr marL="1081088" indent="0">
              <a:spcAft>
                <a:spcPts val="0"/>
              </a:spcAft>
              <a:buFontTx/>
              <a:buNone/>
              <a:defRPr/>
            </a:lvl4pPr>
            <a:lvl5pPr marL="1439863" indent="0">
              <a:spcAft>
                <a:spcPts val="0"/>
              </a:spcAft>
              <a:buFontTx/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3" name="Inhaltsplatzhalter 14"/>
          <p:cNvSpPr>
            <a:spLocks noGrp="1"/>
          </p:cNvSpPr>
          <p:nvPr>
            <p:ph sz="quarter" idx="13" hasCustomPrompt="1"/>
          </p:nvPr>
        </p:nvSpPr>
        <p:spPr>
          <a:xfrm>
            <a:off x="466725" y="2027489"/>
            <a:ext cx="3313187" cy="212098"/>
          </a:xfrm>
        </p:spPr>
        <p:txBody>
          <a:bodyPr/>
          <a:lstStyle>
            <a:lvl1pPr marL="0" indent="0">
              <a:spcAft>
                <a:spcPts val="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 marL="360363" indent="0">
              <a:spcAft>
                <a:spcPts val="0"/>
              </a:spcAft>
              <a:buFontTx/>
              <a:buNone/>
              <a:defRPr/>
            </a:lvl2pPr>
            <a:lvl3pPr marL="720725" indent="0">
              <a:spcAft>
                <a:spcPts val="0"/>
              </a:spcAft>
              <a:buFontTx/>
              <a:buNone/>
              <a:defRPr/>
            </a:lvl3pPr>
            <a:lvl4pPr marL="1081088" indent="0">
              <a:spcAft>
                <a:spcPts val="0"/>
              </a:spcAft>
              <a:buFontTx/>
              <a:buNone/>
              <a:defRPr/>
            </a:lvl4pPr>
            <a:lvl5pPr marL="1439863" indent="0">
              <a:spcAft>
                <a:spcPts val="0"/>
              </a:spcAft>
              <a:buFontTx/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223584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1" b="-7413"/>
          <a:stretch/>
        </p:blipFill>
        <p:spPr bwMode="auto">
          <a:xfrm>
            <a:off x="0" y="0"/>
            <a:ext cx="9144000" cy="48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641500"/>
            <a:ext cx="8640960" cy="98127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 dirty="0"/>
              <a:t>Titel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552" y="2829838"/>
            <a:ext cx="8064896" cy="165618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Zusatzinformationen</a:t>
            </a:r>
          </a:p>
        </p:txBody>
      </p:sp>
      <p:pic>
        <p:nvPicPr>
          <p:cNvPr id="1026" name="Picture 2" descr="\\131.188.69.136\wiss_marketing\oeffentlich\Logo\TechFak\FAU_tech_cmyk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682" y="5773068"/>
            <a:ext cx="269976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773068"/>
            <a:ext cx="1800200" cy="8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9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334963"/>
            <a:ext cx="8207375" cy="86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9425" y="1773238"/>
            <a:ext cx="82073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 flipV="1">
            <a:off x="469900" y="6165850"/>
            <a:ext cx="8207375" cy="0"/>
          </a:xfrm>
          <a:prstGeom prst="line">
            <a:avLst/>
          </a:prstGeom>
          <a:noFill/>
          <a:ln w="3175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0" name="Grafik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3471" y="6300028"/>
            <a:ext cx="116298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5D94CD70-145A-9148-945C-8FC1141B16FD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4" r:id="rId2"/>
    <p:sldLayoutId id="2147483693" r:id="rId3"/>
    <p:sldLayoutId id="2147483690" r:id="rId4"/>
    <p:sldLayoutId id="2147483695" r:id="rId5"/>
    <p:sldLayoutId id="2147483696" r:id="rId6"/>
    <p:sldLayoutId id="2147483697" r:id="rId7"/>
  </p:sldLayoutIdLst>
  <p:hf sldNum="0" hdr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2400" b="1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58775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19138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079500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439863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798638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gif"/><Relationship Id="rId5" Type="http://schemas.openxmlformats.org/officeDocument/2006/relationships/image" Target="../media/image2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jpeg"/><Relationship Id="rId7" Type="http://schemas.openxmlformats.org/officeDocument/2006/relationships/image" Target="../media/image38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39.jpg"/><Relationship Id="rId5" Type="http://schemas.openxmlformats.org/officeDocument/2006/relationships/image" Target="../media/image41.png"/><Relationship Id="rId10" Type="http://schemas.openxmlformats.org/officeDocument/2006/relationships/image" Target="../media/image42.pn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0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9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0.jpeg"/><Relationship Id="rId7" Type="http://schemas.openxmlformats.org/officeDocument/2006/relationships/image" Target="../media/image2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11" Type="http://schemas.openxmlformats.org/officeDocument/2006/relationships/image" Target="../media/image56.png"/><Relationship Id="rId5" Type="http://schemas.openxmlformats.org/officeDocument/2006/relationships/image" Target="../media/image271.png"/><Relationship Id="rId10" Type="http://schemas.openxmlformats.org/officeDocument/2006/relationships/image" Target="../media/image260.png"/><Relationship Id="rId4" Type="http://schemas.openxmlformats.org/officeDocument/2006/relationships/image" Target="../media/image43.png"/><Relationship Id="rId9" Type="http://schemas.openxmlformats.org/officeDocument/2006/relationships/image" Target="../media/image2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emf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41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1.png"/><Relationship Id="rId5" Type="http://schemas.openxmlformats.org/officeDocument/2006/relationships/image" Target="../media/image10.jpeg"/><Relationship Id="rId4" Type="http://schemas.openxmlformats.org/officeDocument/2006/relationships/image" Target="../media/image2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eg"/><Relationship Id="rId9" Type="http://schemas.openxmlformats.org/officeDocument/2006/relationships/image" Target="../media/image1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9.png"/><Relationship Id="rId21" Type="http://schemas.microsoft.com/office/2007/relationships/hdphoto" Target="../media/hdphoto1.wdp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9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5.png"/><Relationship Id="rId10" Type="http://schemas.openxmlformats.org/officeDocument/2006/relationships/image" Target="../media/image42.jpg"/><Relationship Id="rId19" Type="http://schemas.openxmlformats.org/officeDocument/2006/relationships/image" Target="../media/image43.jpg"/><Relationship Id="rId4" Type="http://schemas.openxmlformats.org/officeDocument/2006/relationships/image" Target="../media/image10.jpe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0.jpeg"/><Relationship Id="rId7" Type="http://schemas.openxmlformats.org/officeDocument/2006/relationships/image" Target="../media/image7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2.png"/><Relationship Id="rId5" Type="http://schemas.openxmlformats.org/officeDocument/2006/relationships/image" Target="../media/image76.png"/><Relationship Id="rId4" Type="http://schemas.openxmlformats.org/officeDocument/2006/relationships/image" Target="../media/image6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0.jpeg"/><Relationship Id="rId7" Type="http://schemas.openxmlformats.org/officeDocument/2006/relationships/image" Target="../media/image6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1.png"/><Relationship Id="rId10" Type="http://schemas.openxmlformats.org/officeDocument/2006/relationships/image" Target="../media/image79.png"/><Relationship Id="rId4" Type="http://schemas.openxmlformats.org/officeDocument/2006/relationships/image" Target="../media/image52.png"/><Relationship Id="rId9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70.png"/><Relationship Id="rId7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10.jpeg"/><Relationship Id="rId10" Type="http://schemas.openxmlformats.org/officeDocument/2006/relationships/image" Target="../media/image55.emf"/><Relationship Id="rId4" Type="http://schemas.openxmlformats.org/officeDocument/2006/relationships/image" Target="../media/image280.png"/><Relationship Id="rId9" Type="http://schemas.openxmlformats.org/officeDocument/2006/relationships/image" Target="../media/image5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emf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0.jpeg"/><Relationship Id="rId7" Type="http://schemas.openxmlformats.org/officeDocument/2006/relationships/image" Target="../media/image8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70.png"/><Relationship Id="rId7" Type="http://schemas.openxmlformats.org/officeDocument/2006/relationships/chart" Target="../charts/chart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10.jpeg"/><Relationship Id="rId10" Type="http://schemas.openxmlformats.org/officeDocument/2006/relationships/image" Target="../media/image82.emf"/><Relationship Id="rId4" Type="http://schemas.openxmlformats.org/officeDocument/2006/relationships/image" Target="../media/image280.png"/><Relationship Id="rId9" Type="http://schemas.openxmlformats.org/officeDocument/2006/relationships/image" Target="../media/image8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emf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gif"/><Relationship Id="rId5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0.jpeg"/><Relationship Id="rId7" Type="http://schemas.openxmlformats.org/officeDocument/2006/relationships/image" Target="../media/image79.png"/><Relationship Id="rId12" Type="http://schemas.openxmlformats.org/officeDocument/2006/relationships/image" Target="../media/image10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11" Type="http://schemas.openxmlformats.org/officeDocument/2006/relationships/image" Target="../media/image102.png"/><Relationship Id="rId5" Type="http://schemas.openxmlformats.org/officeDocument/2006/relationships/image" Target="../media/image97.png"/><Relationship Id="rId10" Type="http://schemas.openxmlformats.org/officeDocument/2006/relationships/image" Target="../media/image84.emf"/><Relationship Id="rId4" Type="http://schemas.openxmlformats.org/officeDocument/2006/relationships/image" Target="../media/image96.png"/><Relationship Id="rId9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0.jpeg"/><Relationship Id="rId7" Type="http://schemas.openxmlformats.org/officeDocument/2006/relationships/image" Target="../media/image9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104.png"/><Relationship Id="rId9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70.png"/><Relationship Id="rId7" Type="http://schemas.openxmlformats.org/officeDocument/2006/relationships/image" Target="../media/image85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.jpeg"/><Relationship Id="rId4" Type="http://schemas.openxmlformats.org/officeDocument/2006/relationships/image" Target="../media/image2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emf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.jpeg"/><Relationship Id="rId7" Type="http://schemas.openxmlformats.org/officeDocument/2006/relationships/image" Target="../media/image5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10.png"/><Relationship Id="rId5" Type="http://schemas.openxmlformats.org/officeDocument/2006/relationships/image" Target="../media/image93.png"/><Relationship Id="rId10" Type="http://schemas.openxmlformats.org/officeDocument/2006/relationships/image" Target="../media/image108.png"/><Relationship Id="rId4" Type="http://schemas.openxmlformats.org/officeDocument/2006/relationships/image" Target="../media/image590.png"/><Relationship Id="rId9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270.png"/><Relationship Id="rId7" Type="http://schemas.openxmlformats.org/officeDocument/2006/relationships/chart" Target="../charts/chart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0.jpeg"/><Relationship Id="rId10" Type="http://schemas.openxmlformats.org/officeDocument/2006/relationships/image" Target="../media/image113.emf"/><Relationship Id="rId4" Type="http://schemas.openxmlformats.org/officeDocument/2006/relationships/image" Target="../media/image280.png"/><Relationship Id="rId9" Type="http://schemas.openxmlformats.org/officeDocument/2006/relationships/image" Target="../media/image11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emf"/><Relationship Id="rId4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7.emf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emf"/><Relationship Id="rId4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119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0.jpeg"/><Relationship Id="rId7" Type="http://schemas.openxmlformats.org/officeDocument/2006/relationships/image" Target="../media/image2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2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jpe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122.png"/><Relationship Id="rId3" Type="http://schemas.openxmlformats.org/officeDocument/2006/relationships/image" Target="../media/image9.png"/><Relationship Id="rId7" Type="http://schemas.openxmlformats.org/officeDocument/2006/relationships/image" Target="../media/image580.png"/><Relationship Id="rId12" Type="http://schemas.openxmlformats.org/officeDocument/2006/relationships/image" Target="../media/image66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0.png"/><Relationship Id="rId11" Type="http://schemas.openxmlformats.org/officeDocument/2006/relationships/image" Target="../media/image650.png"/><Relationship Id="rId5" Type="http://schemas.openxmlformats.org/officeDocument/2006/relationships/image" Target="../media/image510.png"/><Relationship Id="rId10" Type="http://schemas.openxmlformats.org/officeDocument/2006/relationships/image" Target="../media/image640.png"/><Relationship Id="rId4" Type="http://schemas.openxmlformats.org/officeDocument/2006/relationships/image" Target="../media/image121.png"/><Relationship Id="rId9" Type="http://schemas.openxmlformats.org/officeDocument/2006/relationships/image" Target="../media/image630.png"/><Relationship Id="rId14" Type="http://schemas.openxmlformats.org/officeDocument/2006/relationships/image" Target="../media/image6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13" Type="http://schemas.openxmlformats.org/officeDocument/2006/relationships/image" Target="../media/image761.png"/><Relationship Id="rId3" Type="http://schemas.openxmlformats.org/officeDocument/2006/relationships/image" Target="../media/image10.jpeg"/><Relationship Id="rId7" Type="http://schemas.openxmlformats.org/officeDocument/2006/relationships/image" Target="../media/image711.png"/><Relationship Id="rId12" Type="http://schemas.openxmlformats.org/officeDocument/2006/relationships/image" Target="../media/image9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0.png"/><Relationship Id="rId11" Type="http://schemas.openxmlformats.org/officeDocument/2006/relationships/image" Target="../media/image751.png"/><Relationship Id="rId4" Type="http://schemas.openxmlformats.org/officeDocument/2006/relationships/image" Target="../media/image360.png"/><Relationship Id="rId9" Type="http://schemas.openxmlformats.org/officeDocument/2006/relationships/image" Target="../media/image7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1.png"/><Relationship Id="rId5" Type="http://schemas.openxmlformats.org/officeDocument/2006/relationships/image" Target="../media/image471.png"/><Relationship Id="rId4" Type="http://schemas.openxmlformats.org/officeDocument/2006/relationships/image" Target="../media/image10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22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emf"/><Relationship Id="rId4" Type="http://schemas.openxmlformats.org/officeDocument/2006/relationships/image" Target="../media/image33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3" Type="http://schemas.openxmlformats.org/officeDocument/2006/relationships/image" Target="../media/image270.png"/><Relationship Id="rId7" Type="http://schemas.openxmlformats.org/officeDocument/2006/relationships/chart" Target="../charts/chart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0.png"/><Relationship Id="rId11" Type="http://schemas.openxmlformats.org/officeDocument/2006/relationships/image" Target="../media/image320.png"/><Relationship Id="rId5" Type="http://schemas.openxmlformats.org/officeDocument/2006/relationships/image" Target="../media/image10.jpeg"/><Relationship Id="rId10" Type="http://schemas.openxmlformats.org/officeDocument/2006/relationships/image" Target="../media/image128.emf"/><Relationship Id="rId4" Type="http://schemas.openxmlformats.org/officeDocument/2006/relationships/image" Target="../media/image280.png"/><Relationship Id="rId9" Type="http://schemas.openxmlformats.org/officeDocument/2006/relationships/chart" Target="../charts/chart10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image" Target="../media/image270.png"/><Relationship Id="rId7" Type="http://schemas.openxmlformats.org/officeDocument/2006/relationships/chart" Target="../charts/chart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0.png"/><Relationship Id="rId11" Type="http://schemas.openxmlformats.org/officeDocument/2006/relationships/image" Target="../media/image130.emf"/><Relationship Id="rId5" Type="http://schemas.openxmlformats.org/officeDocument/2006/relationships/image" Target="../media/image10.jpeg"/><Relationship Id="rId10" Type="http://schemas.openxmlformats.org/officeDocument/2006/relationships/image" Target="../media/image129.emf"/><Relationship Id="rId4" Type="http://schemas.openxmlformats.org/officeDocument/2006/relationships/image" Target="../media/image280.png"/><Relationship Id="rId9" Type="http://schemas.openxmlformats.org/officeDocument/2006/relationships/image" Target="../media/image77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690.png"/><Relationship Id="rId7" Type="http://schemas.openxmlformats.org/officeDocument/2006/relationships/image" Target="../media/image18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9.png"/><Relationship Id="rId7" Type="http://schemas.openxmlformats.org/officeDocument/2006/relationships/image" Target="../media/image23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1.png"/><Relationship Id="rId5" Type="http://schemas.openxmlformats.org/officeDocument/2006/relationships/image" Target="../media/image150.png"/><Relationship Id="rId10" Type="http://schemas.openxmlformats.org/officeDocument/2006/relationships/image" Target="../media/image750.png"/><Relationship Id="rId4" Type="http://schemas.openxmlformats.org/officeDocument/2006/relationships/image" Target="../media/image710.png"/><Relationship Id="rId9" Type="http://schemas.openxmlformats.org/officeDocument/2006/relationships/image" Target="../media/image7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132.svg"/><Relationship Id="rId7" Type="http://schemas.openxmlformats.org/officeDocument/2006/relationships/image" Target="../media/image10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3.emf"/><Relationship Id="rId4" Type="http://schemas.openxmlformats.org/officeDocument/2006/relationships/image" Target="../media/image8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2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openxmlformats.org/officeDocument/2006/relationships/image" Target="../media/image134.emf"/><Relationship Id="rId4" Type="http://schemas.openxmlformats.org/officeDocument/2006/relationships/image" Target="../media/image13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openxmlformats.org/officeDocument/2006/relationships/image" Target="../media/image134.emf"/><Relationship Id="rId4" Type="http://schemas.openxmlformats.org/officeDocument/2006/relationships/image" Target="../media/image133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6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8.emf"/><Relationship Id="rId4" Type="http://schemas.openxmlformats.org/officeDocument/2006/relationships/image" Target="../media/image137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10.jpeg"/><Relationship Id="rId7" Type="http://schemas.openxmlformats.org/officeDocument/2006/relationships/image" Target="../media/image9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0.png"/><Relationship Id="rId5" Type="http://schemas.openxmlformats.org/officeDocument/2006/relationships/image" Target="../media/image930.png"/><Relationship Id="rId4" Type="http://schemas.openxmlformats.org/officeDocument/2006/relationships/image" Target="../media/image9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9.png"/><Relationship Id="rId7" Type="http://schemas.openxmlformats.org/officeDocument/2006/relationships/image" Target="../media/image107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0.png"/><Relationship Id="rId11" Type="http://schemas.openxmlformats.org/officeDocument/2006/relationships/image" Target="../media/image20.png"/><Relationship Id="rId5" Type="http://schemas.openxmlformats.org/officeDocument/2006/relationships/image" Target="../media/image1050.png"/><Relationship Id="rId10" Type="http://schemas.openxmlformats.org/officeDocument/2006/relationships/image" Target="../media/image1100.png"/><Relationship Id="rId4" Type="http://schemas.openxmlformats.org/officeDocument/2006/relationships/image" Target="../media/image1040.png"/><Relationship Id="rId9" Type="http://schemas.openxmlformats.org/officeDocument/2006/relationships/image" Target="../media/image109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31.png"/><Relationship Id="rId3" Type="http://schemas.openxmlformats.org/officeDocument/2006/relationships/image" Target="../media/image9.png"/><Relationship Id="rId7" Type="http://schemas.openxmlformats.org/officeDocument/2006/relationships/image" Target="../media/image180.png"/><Relationship Id="rId12" Type="http://schemas.openxmlformats.org/officeDocument/2006/relationships/image" Target="../media/image2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11" Type="http://schemas.openxmlformats.org/officeDocument/2006/relationships/image" Target="../media/image44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9" Type="http://schemas.openxmlformats.org/officeDocument/2006/relationships/image" Target="../media/image20.png"/><Relationship Id="rId14" Type="http://schemas.openxmlformats.org/officeDocument/2006/relationships/image" Target="../media/image2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3.png"/><Relationship Id="rId4" Type="http://schemas.openxmlformats.org/officeDocument/2006/relationships/image" Target="../media/image10.jpeg"/><Relationship Id="rId9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2.png"/><Relationship Id="rId18" Type="http://schemas.openxmlformats.org/officeDocument/2006/relationships/image" Target="../media/image370.png"/><Relationship Id="rId3" Type="http://schemas.openxmlformats.org/officeDocument/2006/relationships/image" Target="../media/image9.png"/><Relationship Id="rId21" Type="http://schemas.openxmlformats.org/officeDocument/2006/relationships/image" Target="../media/image400.png"/><Relationship Id="rId12" Type="http://schemas.openxmlformats.org/officeDocument/2006/relationships/image" Target="../media/image310.png"/><Relationship Id="rId17" Type="http://schemas.openxmlformats.org/officeDocument/2006/relationships/image" Target="../media/image36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51.png"/><Relationship Id="rId20" Type="http://schemas.openxmlformats.org/officeDocument/2006/relationships/image" Target="../media/image3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1.png"/><Relationship Id="rId11" Type="http://schemas.openxmlformats.org/officeDocument/2006/relationships/image" Target="../media/image300.png"/><Relationship Id="rId5" Type="http://schemas.openxmlformats.org/officeDocument/2006/relationships/image" Target="../media/image42.jpg"/><Relationship Id="rId15" Type="http://schemas.openxmlformats.org/officeDocument/2006/relationships/image" Target="../media/image341.png"/><Relationship Id="rId23" Type="http://schemas.openxmlformats.org/officeDocument/2006/relationships/image" Target="../media/image43.jpg"/><Relationship Id="rId19" Type="http://schemas.openxmlformats.org/officeDocument/2006/relationships/image" Target="../media/image380.png"/><Relationship Id="rId4" Type="http://schemas.openxmlformats.org/officeDocument/2006/relationships/image" Target="../media/image10.jpeg"/><Relationship Id="rId14" Type="http://schemas.openxmlformats.org/officeDocument/2006/relationships/image" Target="../media/image331.png"/><Relationship Id="rId22" Type="http://schemas.openxmlformats.org/officeDocument/2006/relationships/image" Target="../media/image139.jpg"/><Relationship Id="rId9" Type="http://schemas.openxmlformats.org/officeDocument/2006/relationships/image" Target="../media/image2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g"/><Relationship Id="rId4" Type="http://schemas.openxmlformats.org/officeDocument/2006/relationships/image" Target="../media/image10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9.png"/><Relationship Id="rId7" Type="http://schemas.openxmlformats.org/officeDocument/2006/relationships/image" Target="../media/image5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1.png"/><Relationship Id="rId5" Type="http://schemas.openxmlformats.org/officeDocument/2006/relationships/image" Target="../media/image421.png"/><Relationship Id="rId10" Type="http://schemas.openxmlformats.org/officeDocument/2006/relationships/image" Target="../media/image520.png"/><Relationship Id="rId4" Type="http://schemas.openxmlformats.org/officeDocument/2006/relationships/image" Target="../media/image491.png"/><Relationship Id="rId9" Type="http://schemas.openxmlformats.org/officeDocument/2006/relationships/image" Target="../media/image46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0.jpeg"/><Relationship Id="rId7" Type="http://schemas.openxmlformats.org/officeDocument/2006/relationships/image" Target="../media/image139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1.png"/><Relationship Id="rId5" Type="http://schemas.openxmlformats.org/officeDocument/2006/relationships/image" Target="../media/image141.jpg"/><Relationship Id="rId10" Type="http://schemas.openxmlformats.org/officeDocument/2006/relationships/image" Target="../media/image910.png"/><Relationship Id="rId4" Type="http://schemas.openxmlformats.org/officeDocument/2006/relationships/image" Target="../media/image140.jpg"/><Relationship Id="rId9" Type="http://schemas.openxmlformats.org/officeDocument/2006/relationships/image" Target="../media/image28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10.jpeg"/><Relationship Id="rId7" Type="http://schemas.openxmlformats.org/officeDocument/2006/relationships/image" Target="../media/image430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1.png"/><Relationship Id="rId11" Type="http://schemas.openxmlformats.org/officeDocument/2006/relationships/image" Target="../media/image39.jpg"/><Relationship Id="rId5" Type="http://schemas.openxmlformats.org/officeDocument/2006/relationships/image" Target="../media/image41.png"/><Relationship Id="rId10" Type="http://schemas.openxmlformats.org/officeDocument/2006/relationships/image" Target="../media/image461.png"/><Relationship Id="rId4" Type="http://schemas.openxmlformats.org/officeDocument/2006/relationships/image" Target="../media/image9.png"/><Relationship Id="rId9" Type="http://schemas.openxmlformats.org/officeDocument/2006/relationships/image" Target="../media/image45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0.png"/><Relationship Id="rId18" Type="http://schemas.openxmlformats.org/officeDocument/2006/relationships/image" Target="../media/image251.png"/><Relationship Id="rId26" Type="http://schemas.openxmlformats.org/officeDocument/2006/relationships/image" Target="../media/image472.png"/><Relationship Id="rId3" Type="http://schemas.openxmlformats.org/officeDocument/2006/relationships/image" Target="../media/image9.png"/><Relationship Id="rId21" Type="http://schemas.openxmlformats.org/officeDocument/2006/relationships/image" Target="../media/image123.png"/><Relationship Id="rId7" Type="http://schemas.openxmlformats.org/officeDocument/2006/relationships/image" Target="../media/image1210.png"/><Relationship Id="rId17" Type="http://schemas.openxmlformats.org/officeDocument/2006/relationships/image" Target="../media/image42.jpg"/><Relationship Id="rId25" Type="http://schemas.openxmlformats.org/officeDocument/2006/relationships/image" Target="../media/image43.jp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51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24" Type="http://schemas.openxmlformats.org/officeDocument/2006/relationships/image" Target="../media/image139.jpg"/><Relationship Id="rId5" Type="http://schemas.openxmlformats.org/officeDocument/2006/relationships/image" Target="../media/image1190.png"/><Relationship Id="rId15" Type="http://schemas.openxmlformats.org/officeDocument/2006/relationships/image" Target="../media/image341.png"/><Relationship Id="rId23" Type="http://schemas.openxmlformats.org/officeDocument/2006/relationships/image" Target="../media/image125.png"/><Relationship Id="rId19" Type="http://schemas.openxmlformats.org/officeDocument/2006/relationships/image" Target="../media/image361.png"/><Relationship Id="rId4" Type="http://schemas.openxmlformats.org/officeDocument/2006/relationships/image" Target="../media/image10.jpeg"/><Relationship Id="rId22" Type="http://schemas.openxmlformats.org/officeDocument/2006/relationships/image" Target="../media/image1240.png"/><Relationship Id="rId9" Type="http://schemas.openxmlformats.org/officeDocument/2006/relationships/image" Target="../media/image2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31.png"/><Relationship Id="rId3" Type="http://schemas.openxmlformats.org/officeDocument/2006/relationships/image" Target="../media/image10.jpeg"/><Relationship Id="rId12" Type="http://schemas.openxmlformats.org/officeDocument/2006/relationships/image" Target="../media/image30.png"/><Relationship Id="rId2" Type="http://schemas.openxmlformats.org/officeDocument/2006/relationships/image" Target="../media/image9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82.png"/><Relationship Id="rId4" Type="http://schemas.openxmlformats.org/officeDocument/2006/relationships/image" Target="../media/image27.png"/><Relationship Id="rId9" Type="http://schemas.openxmlformats.org/officeDocument/2006/relationships/image" Target="../media/image272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640960" cy="2016224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en-US" sz="2800" dirty="0"/>
              <a:t>Design and Implementation of Anti-collision Algorithms for Dense RFID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54DFDE-E5DA-794C-B5C3-E821F0BFB8C9}"/>
              </a:ext>
            </a:extLst>
          </p:cNvPr>
          <p:cNvSpPr/>
          <p:nvPr/>
        </p:nvSpPr>
        <p:spPr>
          <a:xfrm>
            <a:off x="1835696" y="2604681"/>
            <a:ext cx="5598400" cy="1746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</a:rPr>
              <a:t>A Doctoral Thesis</a:t>
            </a:r>
          </a:p>
          <a:p>
            <a:pPr algn="ctr"/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</a:rPr>
              <a:t>by</a:t>
            </a:r>
          </a:p>
          <a:p>
            <a:pPr algn="ctr">
              <a:lnSpc>
                <a:spcPct val="150000"/>
              </a:lnSpc>
            </a:pPr>
            <a:r>
              <a:rPr lang="de-DE" sz="2500" b="1" dirty="0">
                <a:solidFill>
                  <a:schemeClr val="bg1"/>
                </a:solidFill>
                <a:latin typeface="Calibri" panose="020F0502020204030204" pitchFamily="34" charset="0"/>
              </a:rPr>
              <a:t>Hazem </a:t>
            </a:r>
            <a:r>
              <a:rPr lang="de-DE" sz="25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Elsaid</a:t>
            </a:r>
            <a:r>
              <a:rPr lang="de-DE" sz="2500" b="1" dirty="0">
                <a:solidFill>
                  <a:schemeClr val="bg1"/>
                </a:solidFill>
                <a:latin typeface="Calibri" panose="020F0502020204030204" pitchFamily="34" charset="0"/>
              </a:rPr>
              <a:t> Ibrahim</a:t>
            </a:r>
          </a:p>
          <a:p>
            <a:pPr algn="ct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</a:rPr>
              <a:t>MSc </a:t>
            </a:r>
            <a:r>
              <a:rPr lang="de-DE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of</a:t>
            </a:r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Electrical</a:t>
            </a:r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490590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00110"/>
          </a:xfrm>
        </p:spPr>
        <p:txBody>
          <a:bodyPr/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FSA with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08/07/2018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1259632" y="4852359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2343232" y="5229511"/>
            <a:ext cx="1616091" cy="829782"/>
            <a:chOff x="3293212" y="4618261"/>
            <a:chExt cx="1095788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19" y="5029499"/>
              <a:ext cx="730881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2" y="4618261"/>
              <a:ext cx="364906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3" y="4618261"/>
              <a:ext cx="1095787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5" y="4815530"/>
              <a:ext cx="364906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1375731" y="5648057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522869B-3190-784D-A29D-C23FE7A26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05" y="3156858"/>
            <a:ext cx="3348624" cy="2198504"/>
          </a:xfrm>
          <a:prstGeom prst="rect">
            <a:avLst/>
          </a:prstGeom>
        </p:spPr>
      </p:pic>
      <p:sp>
        <p:nvSpPr>
          <p:cNvPr id="42" name="Cloud Callout 41">
            <a:extLst>
              <a:ext uri="{FF2B5EF4-FFF2-40B4-BE49-F238E27FC236}">
                <a16:creationId xmlns:a16="http://schemas.microsoft.com/office/drawing/2014/main" id="{E9875D96-F941-D048-B827-076F12C26184}"/>
              </a:ext>
            </a:extLst>
          </p:cNvPr>
          <p:cNvSpPr/>
          <p:nvPr/>
        </p:nvSpPr>
        <p:spPr bwMode="auto">
          <a:xfrm>
            <a:off x="2447762" y="3505304"/>
            <a:ext cx="2088232" cy="853080"/>
          </a:xfrm>
          <a:prstGeom prst="cloudCallout">
            <a:avLst>
              <a:gd name="adj1" fmla="val 58831"/>
              <a:gd name="adj2" fmla="val 74641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Optimized??</a:t>
            </a:r>
          </a:p>
        </p:txBody>
      </p:sp>
      <p:sp>
        <p:nvSpPr>
          <p:cNvPr id="43" name="Cloud Callout 42">
            <a:extLst>
              <a:ext uri="{FF2B5EF4-FFF2-40B4-BE49-F238E27FC236}">
                <a16:creationId xmlns:a16="http://schemas.microsoft.com/office/drawing/2014/main" id="{42074DED-D799-C049-BBCA-366AC22F570E}"/>
              </a:ext>
            </a:extLst>
          </p:cNvPr>
          <p:cNvSpPr/>
          <p:nvPr/>
        </p:nvSpPr>
        <p:spPr bwMode="auto">
          <a:xfrm>
            <a:off x="3992062" y="2737543"/>
            <a:ext cx="1847726" cy="838629"/>
          </a:xfrm>
          <a:prstGeom prst="cloudCallout">
            <a:avLst>
              <a:gd name="adj1" fmla="val 29231"/>
              <a:gd name="adj2" fmla="val 106409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yet!!</a:t>
            </a:r>
          </a:p>
        </p:txBody>
      </p:sp>
      <p:sp>
        <p:nvSpPr>
          <p:cNvPr id="44" name="Cloud Callout 43">
            <a:extLst>
              <a:ext uri="{FF2B5EF4-FFF2-40B4-BE49-F238E27FC236}">
                <a16:creationId xmlns:a16="http://schemas.microsoft.com/office/drawing/2014/main" id="{95549D14-C57B-F340-92D5-859258012A20}"/>
              </a:ext>
            </a:extLst>
          </p:cNvPr>
          <p:cNvSpPr/>
          <p:nvPr/>
        </p:nvSpPr>
        <p:spPr bwMode="auto">
          <a:xfrm>
            <a:off x="5364088" y="1907140"/>
            <a:ext cx="1746122" cy="860693"/>
          </a:xfrm>
          <a:prstGeom prst="cloudCallout">
            <a:avLst>
              <a:gd name="adj1" fmla="val 12596"/>
              <a:gd name="adj2" fmla="val 116760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A37A09-A236-3F4B-B94B-BE94A78D1B09}"/>
              </a:ext>
            </a:extLst>
          </p:cNvPr>
          <p:cNvGrpSpPr/>
          <p:nvPr/>
        </p:nvGrpSpPr>
        <p:grpSpPr>
          <a:xfrm>
            <a:off x="7023403" y="3200470"/>
            <a:ext cx="1628074" cy="2886487"/>
            <a:chOff x="7023403" y="3200470"/>
            <a:chExt cx="1628074" cy="2886487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57D8B0E-CDEB-9E4E-89D1-3DDF57847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4" y="3206218"/>
              <a:ext cx="696913" cy="1374910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46D24274-3B21-4249-B7F5-01B3ADC94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845" y="3617141"/>
              <a:ext cx="1081632" cy="2469816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 dirty="0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69DE6C2-337F-2A42-BF13-643A90F32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403" y="3200470"/>
              <a:ext cx="1628074" cy="416671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9BBC3644-E581-724C-BD77-9F4E33200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4080" y="3429000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380C9106-1005-3D40-AAB7-68DC6FBEA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9845" y="3777710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446FC0A-CDDE-F54D-8605-23F3AEB8D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4" y="3530454"/>
              <a:ext cx="537505" cy="1484374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C1F339F-7499-AD4E-B0F3-3CDC99A03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4" y="4066786"/>
              <a:ext cx="552154" cy="1675315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48E3A3A-25C3-EB4A-9F34-F5B15377F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5" y="4709397"/>
              <a:ext cx="542048" cy="1373757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3EA79A9-3783-2E42-8B4A-21E44F6DBD57}"/>
                </a:ext>
              </a:extLst>
            </p:cNvPr>
            <p:cNvSpPr txBox="1"/>
            <p:nvPr/>
          </p:nvSpPr>
          <p:spPr>
            <a:xfrm>
              <a:off x="7697377" y="4286084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n w="0"/>
                  <a:solidFill>
                    <a:schemeClr val="accent6">
                      <a:lumMod val="9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46A59AE-E34D-824A-A976-D3E8769F5AFA}"/>
              </a:ext>
            </a:extLst>
          </p:cNvPr>
          <p:cNvGrpSpPr/>
          <p:nvPr/>
        </p:nvGrpSpPr>
        <p:grpSpPr>
          <a:xfrm>
            <a:off x="2387736" y="4566437"/>
            <a:ext cx="1347228" cy="1243967"/>
            <a:chOff x="1045569" y="4750010"/>
            <a:chExt cx="1347228" cy="1243967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8ED17150-4A99-B34C-B57A-6FABD6927CB3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24E44395-ED24-3243-827D-B9158D07CC65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8D62A20E-76F2-1044-BB37-EAF7BD2DA3DA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EFA5FB7-A158-B54A-A439-2DC7E8C26400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704856F-116E-BD4F-8A97-0D5CD0A7AE3B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C0B09107-4BBC-354A-BBB2-4D4FBF44CFB2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" name="Right Brace 5">
            <a:extLst>
              <a:ext uri="{FF2B5EF4-FFF2-40B4-BE49-F238E27FC236}">
                <a16:creationId xmlns:a16="http://schemas.microsoft.com/office/drawing/2014/main" id="{818239DD-6814-FC40-BD06-E9CCA3A636FB}"/>
              </a:ext>
            </a:extLst>
          </p:cNvPr>
          <p:cNvSpPr/>
          <p:nvPr/>
        </p:nvSpPr>
        <p:spPr bwMode="auto">
          <a:xfrm rot="5400000">
            <a:off x="5222903" y="3867599"/>
            <a:ext cx="323333" cy="3184931"/>
          </a:xfrm>
          <a:prstGeom prst="rightBrac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0A3DE-545E-7F46-8B94-D4E585073B86}"/>
              </a:ext>
            </a:extLst>
          </p:cNvPr>
          <p:cNvSpPr txBox="1"/>
          <p:nvPr/>
        </p:nvSpPr>
        <p:spPr>
          <a:xfrm>
            <a:off x="4067944" y="5579948"/>
            <a:ext cx="247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MAC-Layer Optimization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E7E343-0B6A-A642-ACE7-BFB8F47702C1}"/>
              </a:ext>
            </a:extLst>
          </p:cNvPr>
          <p:cNvGrpSpPr/>
          <p:nvPr/>
        </p:nvGrpSpPr>
        <p:grpSpPr>
          <a:xfrm>
            <a:off x="7125029" y="2660865"/>
            <a:ext cx="1347228" cy="1243967"/>
            <a:chOff x="7098291" y="1988682"/>
            <a:chExt cx="1347228" cy="1243967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0B133BD-15E2-9A43-8C72-E683E419E0B1}"/>
                </a:ext>
              </a:extLst>
            </p:cNvPr>
            <p:cNvSpPr/>
            <p:nvPr/>
          </p:nvSpPr>
          <p:spPr bwMode="auto">
            <a:xfrm rot="18980199">
              <a:off x="7446685" y="2218637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AFAE2264-13B6-5548-A9E4-4B05506E4952}"/>
                </a:ext>
              </a:extLst>
            </p:cNvPr>
            <p:cNvSpPr/>
            <p:nvPr/>
          </p:nvSpPr>
          <p:spPr bwMode="auto">
            <a:xfrm rot="18763652">
              <a:off x="7606132" y="2332896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7E4AFE7-A02B-8449-AFDF-B54B799E44E3}"/>
                </a:ext>
              </a:extLst>
            </p:cNvPr>
            <p:cNvSpPr/>
            <p:nvPr/>
          </p:nvSpPr>
          <p:spPr bwMode="auto">
            <a:xfrm rot="19005492">
              <a:off x="7246424" y="2107690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01C8FC-55E6-534C-9718-6CBB618C113A}"/>
                </a:ext>
              </a:extLst>
            </p:cNvPr>
            <p:cNvSpPr/>
            <p:nvPr/>
          </p:nvSpPr>
          <p:spPr bwMode="auto">
            <a:xfrm>
              <a:off x="7763296" y="244426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C146086-AEEA-7B4F-A43C-362E56E24FF1}"/>
                </a:ext>
              </a:extLst>
            </p:cNvPr>
            <p:cNvSpPr txBox="1"/>
            <p:nvPr/>
          </p:nvSpPr>
          <p:spPr>
            <a:xfrm>
              <a:off x="7478474" y="2458580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D4554C18-E73C-B945-A5A9-DF0019CCB9FA}"/>
                </a:ext>
              </a:extLst>
            </p:cNvPr>
            <p:cNvSpPr/>
            <p:nvPr/>
          </p:nvSpPr>
          <p:spPr bwMode="auto">
            <a:xfrm rot="19005492">
              <a:off x="7098291" y="1988682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25BE17AE-B67E-5F4E-AF66-02E632CADAB8}"/>
              </a:ext>
            </a:extLst>
          </p:cNvPr>
          <p:cNvSpPr/>
          <p:nvPr/>
        </p:nvSpPr>
        <p:spPr>
          <a:xfrm>
            <a:off x="466723" y="1221312"/>
            <a:ext cx="1584997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A9E969E-0FCB-8943-8483-36A36C884065}"/>
              </a:ext>
            </a:extLst>
          </p:cNvPr>
          <p:cNvSpPr txBox="1"/>
          <p:nvPr/>
        </p:nvSpPr>
        <p:spPr>
          <a:xfrm>
            <a:off x="2283236" y="1106160"/>
            <a:ext cx="2504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3FC848EC-FCA0-A54A-8AFF-D7BCCBE498F8}"/>
              </a:ext>
            </a:extLst>
          </p:cNvPr>
          <p:cNvSpPr/>
          <p:nvPr/>
        </p:nvSpPr>
        <p:spPr bwMode="auto">
          <a:xfrm>
            <a:off x="2132706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3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FSA after Tags Population Estimation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08/07/2018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1584997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52396-E307-2941-A63F-E1313717231F}"/>
              </a:ext>
            </a:extLst>
          </p:cNvPr>
          <p:cNvSpPr/>
          <p:nvPr/>
        </p:nvSpPr>
        <p:spPr>
          <a:xfrm>
            <a:off x="466723" y="1986562"/>
            <a:ext cx="1584997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Estimation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2691228" y="4890867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3868285" y="5253372"/>
            <a:ext cx="1616090" cy="829782"/>
            <a:chOff x="3293222" y="4618261"/>
            <a:chExt cx="1095790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29" y="5029499"/>
              <a:ext cx="730883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364907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10957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815530"/>
              <a:ext cx="364907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2900782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D5F63F1-E360-1046-8D99-81EB8DC3F7B1}"/>
              </a:ext>
            </a:extLst>
          </p:cNvPr>
          <p:cNvGrpSpPr/>
          <p:nvPr/>
        </p:nvGrpSpPr>
        <p:grpSpPr>
          <a:xfrm>
            <a:off x="3742990" y="4581128"/>
            <a:ext cx="1347228" cy="1243967"/>
            <a:chOff x="1045569" y="4750010"/>
            <a:chExt cx="1347228" cy="1243967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AF4E50A7-F187-A043-AF96-969F2ABB192E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E910765-412D-584C-8C33-D2BC554CC15C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59588873-EA9D-094D-88EC-12409DBAF595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C303A8C-E58C-7F42-BA0B-D35F43258B49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C615691-DE95-0648-A344-C27395385535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DFA8777A-C367-2943-8193-FDA9086AA8E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0EDED120-DB40-1045-9435-1319440CEA11}"/>
              </a:ext>
            </a:extLst>
          </p:cNvPr>
          <p:cNvSpPr>
            <a:spLocks/>
          </p:cNvSpPr>
          <p:nvPr/>
        </p:nvSpPr>
        <p:spPr bwMode="auto">
          <a:xfrm>
            <a:off x="4941050" y="4423590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0A43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A1D01E38-7696-984B-B4D0-916E6EA6E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221" y="4834827"/>
            <a:ext cx="1077919" cy="1248326"/>
          </a:xfrm>
          <a:prstGeom prst="rect">
            <a:avLst/>
          </a:prstGeom>
          <a:solidFill>
            <a:srgbClr val="1AA8FE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369A55E5-AD8C-1144-A7B1-E55B3902E696}"/>
              </a:ext>
            </a:extLst>
          </p:cNvPr>
          <p:cNvSpPr>
            <a:spLocks/>
          </p:cNvSpPr>
          <p:nvPr/>
        </p:nvSpPr>
        <p:spPr bwMode="auto">
          <a:xfrm>
            <a:off x="4941050" y="4423589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A3DC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1BCCE6A6-9684-194A-9BEA-ED54849C254C}"/>
              </a:ext>
            </a:extLst>
          </p:cNvPr>
          <p:cNvSpPr>
            <a:spLocks/>
          </p:cNvSpPr>
          <p:nvPr/>
        </p:nvSpPr>
        <p:spPr bwMode="auto">
          <a:xfrm>
            <a:off x="5479221" y="4960077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D5B2C219-91C2-8546-8610-8F97FBA4541E}"/>
              </a:ext>
            </a:extLst>
          </p:cNvPr>
          <p:cNvSpPr>
            <a:spLocks/>
          </p:cNvSpPr>
          <p:nvPr/>
        </p:nvSpPr>
        <p:spPr bwMode="auto">
          <a:xfrm>
            <a:off x="4941050" y="4620859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5F564-0BE1-D44D-8220-9FCDBA26DEDC}"/>
              </a:ext>
            </a:extLst>
          </p:cNvPr>
          <p:cNvSpPr txBox="1"/>
          <p:nvPr/>
        </p:nvSpPr>
        <p:spPr>
          <a:xfrm>
            <a:off x="5617001" y="5274324"/>
            <a:ext cx="7425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70%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EC5260-FB8B-3545-890D-772D66E91075}"/>
              </a:ext>
            </a:extLst>
          </p:cNvPr>
          <p:cNvGrpSpPr/>
          <p:nvPr/>
        </p:nvGrpSpPr>
        <p:grpSpPr>
          <a:xfrm>
            <a:off x="4793914" y="3843074"/>
            <a:ext cx="1347228" cy="1243967"/>
            <a:chOff x="1045569" y="4750010"/>
            <a:chExt cx="1347228" cy="1243967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C08DB1E4-4ECF-9246-ACE5-A47D381432A7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F5EF9534-DB20-864D-B85C-731424D0316E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8726234F-3483-BD41-8C8D-B2304A93BFB4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4E940-5602-5341-862D-58F08514EE47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EA3232-E9C8-444B-A6AB-23F4BAC5D719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5F47463-0168-1245-9BEF-46F3B178EAB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59" name="Freeform 8">
            <a:extLst>
              <a:ext uri="{FF2B5EF4-FFF2-40B4-BE49-F238E27FC236}">
                <a16:creationId xmlns:a16="http://schemas.microsoft.com/office/drawing/2014/main" id="{6E2D2B6D-97F6-1A4F-8C30-2EC983FDB68C}"/>
              </a:ext>
            </a:extLst>
          </p:cNvPr>
          <p:cNvSpPr>
            <a:spLocks/>
          </p:cNvSpPr>
          <p:nvPr/>
        </p:nvSpPr>
        <p:spPr bwMode="auto">
          <a:xfrm>
            <a:off x="5965212" y="3801221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7C31F107-B7CC-AE4C-86F4-0D1288621A55}"/>
              </a:ext>
            </a:extLst>
          </p:cNvPr>
          <p:cNvSpPr/>
          <p:nvPr/>
        </p:nvSpPr>
        <p:spPr bwMode="auto">
          <a:xfrm>
            <a:off x="2123728" y="1916832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F45328-AA1D-564A-A2A2-59C3B1074CE6}"/>
              </a:ext>
            </a:extLst>
          </p:cNvPr>
          <p:cNvSpPr txBox="1"/>
          <p:nvPr/>
        </p:nvSpPr>
        <p:spPr>
          <a:xfrm>
            <a:off x="2283236" y="1106160"/>
            <a:ext cx="2504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77" name="Left Brace 76">
            <a:extLst>
              <a:ext uri="{FF2B5EF4-FFF2-40B4-BE49-F238E27FC236}">
                <a16:creationId xmlns:a16="http://schemas.microsoft.com/office/drawing/2014/main" id="{BD571A1C-2D14-A84A-9325-9158B7298A33}"/>
              </a:ext>
            </a:extLst>
          </p:cNvPr>
          <p:cNvSpPr/>
          <p:nvPr/>
        </p:nvSpPr>
        <p:spPr bwMode="auto">
          <a:xfrm>
            <a:off x="2132706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02FA86-96E5-3E42-A42F-CF513BEF42C6}"/>
                  </a:ext>
                </a:extLst>
              </p:cNvPr>
              <p:cNvSpPr txBox="1"/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Closed Form 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 frame length optimization </a:t>
                </a: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02FA86-96E5-3E42-A42F-CF513BEF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blipFill>
                <a:blip r:embed="rId5"/>
                <a:stretch>
                  <a:fillRect l="-32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966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08/07/2018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Improvements</a:t>
              </a:r>
              <a:r>
                <a:rPr lang="en-US" sz="2400" b="1" dirty="0"/>
                <a:t> of the </a:t>
              </a:r>
              <a:r>
                <a:rPr lang="en-US" sz="2400" b="1" dirty="0" err="1"/>
                <a:t>EPCglobal</a:t>
              </a:r>
              <a:r>
                <a:rPr lang="en-US" sz="2400" b="1" dirty="0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C00000"/>
                    </a:solidFill>
                  </a:rPr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33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Callout 3">
                <a:extLst>
                  <a:ext uri="{FF2B5EF4-FFF2-40B4-BE49-F238E27FC236}">
                    <a16:creationId xmlns:a16="http://schemas.microsoft.com/office/drawing/2014/main" id="{FA15FF31-50E1-ED4F-AC90-406CF85D70CC}"/>
                  </a:ext>
                </a:extLst>
              </p:cNvPr>
              <p:cNvSpPr/>
              <p:nvPr/>
            </p:nvSpPr>
            <p:spPr bwMode="auto">
              <a:xfrm>
                <a:off x="3635896" y="1124744"/>
                <a:ext cx="3744416" cy="2088232"/>
              </a:xfrm>
              <a:prstGeom prst="cloudCallout">
                <a:avLst/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ct val="40000"/>
                  </a:spcAft>
                </a:pPr>
                <a:r>
                  <a:rPr lang="en-US" sz="2000" b="1" dirty="0">
                    <a:solidFill>
                      <a:srgbClr val="C00000"/>
                    </a:solidFill>
                    <a:latin typeface="+mj-lt"/>
                  </a:rPr>
                  <a:t>How many objects do I have?</a:t>
                </a:r>
              </a:p>
              <a:p>
                <a:pPr algn="ctr">
                  <a:spcAft>
                    <a:spcPct val="40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  <m:r>
                        <a:rPr lang="de-DE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l-G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14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l-G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1400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de-DE" sz="1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sSup>
                            <m:sSupPr>
                              <m:ctrlPr>
                                <a:rPr lang="de-DE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de-DE" sz="1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m:rPr>
                              <m:nor/>
                            </m:rPr>
                            <a:rPr lang="en-US" sz="1400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loud Callout 3">
                <a:extLst>
                  <a:ext uri="{FF2B5EF4-FFF2-40B4-BE49-F238E27FC236}">
                    <a16:creationId xmlns:a16="http://schemas.microsoft.com/office/drawing/2014/main" id="{FA15FF31-50E1-ED4F-AC90-406CF85D7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1124744"/>
                <a:ext cx="3744416" cy="2088232"/>
              </a:xfrm>
              <a:prstGeom prst="cloudCallout">
                <a:avLst/>
              </a:prstGeom>
              <a:blipFill>
                <a:blip r:embed="rId5"/>
                <a:stretch>
                  <a:fillRect b="-20419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CE737BB-68AE-AC4B-9F35-7B89B2673019}"/>
              </a:ext>
            </a:extLst>
          </p:cNvPr>
          <p:cNvGrpSpPr/>
          <p:nvPr/>
        </p:nvGrpSpPr>
        <p:grpSpPr>
          <a:xfrm>
            <a:off x="1080625" y="3068960"/>
            <a:ext cx="4170385" cy="2664296"/>
            <a:chOff x="1080625" y="3068960"/>
            <a:chExt cx="4170385" cy="2664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806744-C877-394C-913E-B45FB3E6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25" y="3068960"/>
              <a:ext cx="4170385" cy="2547778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4A752D0-45D3-E84B-827C-2373733112AF}"/>
                </a:ext>
              </a:extLst>
            </p:cNvPr>
            <p:cNvSpPr/>
            <p:nvPr/>
          </p:nvSpPr>
          <p:spPr bwMode="auto">
            <a:xfrm>
              <a:off x="1080625" y="5373216"/>
              <a:ext cx="1043103" cy="360040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513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Conventional Estimation Systems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pt-BR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sz="1400" i="1" ker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pPr marL="0" indent="0">
                  <a:buNone/>
                </a:pPr>
                <a:endParaRPr lang="en-US" sz="1400" kern="0" dirty="0"/>
              </a:p>
              <a:p>
                <a:pPr marL="360363" lvl="1" indent="0">
                  <a:buNone/>
                </a:pPr>
                <a:endParaRPr lang="en-US" sz="1600" kern="0" dirty="0"/>
              </a:p>
              <a:p>
                <a:endParaRPr lang="en-US" sz="1600" kern="0" dirty="0"/>
              </a:p>
              <a:p>
                <a:pPr lvl="1"/>
                <a:endParaRPr lang="de-DE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 dirty="0"/>
                </a:br>
                <a:endParaRPr lang="en-US" sz="1600" kern="0" dirty="0"/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5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/>
              <p:nvPr/>
            </p:nvSpPr>
            <p:spPr>
              <a:xfrm>
                <a:off x="6068541" y="4403976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1" y="4403976"/>
                <a:ext cx="2338534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/>
              <p:nvPr/>
            </p:nvSpPr>
            <p:spPr>
              <a:xfrm>
                <a:off x="7372252" y="400339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252" y="4003397"/>
                <a:ext cx="1085359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2476423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792518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2476423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2519886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3" name="Pfeil nach unten 7">
            <a:extLst>
              <a:ext uri="{FF2B5EF4-FFF2-40B4-BE49-F238E27FC236}">
                <a16:creationId xmlns:a16="http://schemas.microsoft.com/office/drawing/2014/main" id="{F8C70C39-8B29-B646-9423-6063F7A8CE71}"/>
              </a:ext>
            </a:extLst>
          </p:cNvPr>
          <p:cNvSpPr/>
          <p:nvPr/>
        </p:nvSpPr>
        <p:spPr>
          <a:xfrm>
            <a:off x="7020272" y="3835722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unten 7">
            <a:extLst>
              <a:ext uri="{FF2B5EF4-FFF2-40B4-BE49-F238E27FC236}">
                <a16:creationId xmlns:a16="http://schemas.microsoft.com/office/drawing/2014/main" id="{E8C75B28-7ABF-1945-BDA7-6D85819A9A40}"/>
              </a:ext>
            </a:extLst>
          </p:cNvPr>
          <p:cNvSpPr/>
          <p:nvPr/>
        </p:nvSpPr>
        <p:spPr>
          <a:xfrm>
            <a:off x="7020272" y="5206251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951586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/>
              <p:nvPr/>
            </p:nvSpPr>
            <p:spPr>
              <a:xfrm>
                <a:off x="7296997" y="5579948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5579948"/>
                <a:ext cx="3858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526D808-F89D-AC4D-875E-E23E69150F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8" y="4215907"/>
            <a:ext cx="1512987" cy="1512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/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15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5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neglected in MAC calculations!!</a:t>
                </a:r>
              </a:p>
              <a:p>
                <a:pPr algn="ctr"/>
                <a:r>
                  <a:rPr lang="en-US" sz="15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15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5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 accurate estimator? 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EA535E2B-CED6-454C-B94B-F25FB3BA387C}"/>
              </a:ext>
            </a:extLst>
          </p:cNvPr>
          <p:cNvSpPr/>
          <p:nvPr/>
        </p:nvSpPr>
        <p:spPr bwMode="auto">
          <a:xfrm>
            <a:off x="6014263" y="1431064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</p:spTree>
    <p:extLst>
      <p:ext uri="{BB962C8B-B14F-4D97-AF65-F5344CB8AC3E}">
        <p14:creationId xmlns:p14="http://schemas.microsoft.com/office/powerpoint/2010/main" val="354922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Proposed Estimation System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pt-BR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sz="1400" i="1" ker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pPr marL="0" indent="0">
                  <a:buNone/>
                </a:pPr>
                <a:endParaRPr lang="en-US" sz="1400" kern="0" dirty="0"/>
              </a:p>
              <a:p>
                <a:pPr marL="360363" lvl="1" indent="0">
                  <a:buNone/>
                </a:pPr>
                <a:endParaRPr lang="en-US" sz="1600" kern="0" dirty="0"/>
              </a:p>
              <a:p>
                <a:endParaRPr lang="en-US" sz="1600" kern="0" dirty="0"/>
              </a:p>
              <a:p>
                <a:pPr lvl="1"/>
                <a:endParaRPr lang="de-DE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 dirty="0"/>
                </a:br>
                <a:endParaRPr lang="en-US" sz="1600" kern="0" dirty="0"/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5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2476423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792518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2476423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2519886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951586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A535E2B-CED6-454C-B94B-F25FB3BA387C}"/>
              </a:ext>
            </a:extLst>
          </p:cNvPr>
          <p:cNvSpPr/>
          <p:nvPr/>
        </p:nvSpPr>
        <p:spPr bwMode="auto">
          <a:xfrm>
            <a:off x="6014263" y="1431064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36">
                <a:extLst>
                  <a:ext uri="{FF2B5EF4-FFF2-40B4-BE49-F238E27FC236}">
                    <a16:creationId xmlns:a16="http://schemas.microsoft.com/office/drawing/2014/main" id="{F2DECDAB-8082-FC49-8504-CA9202623D28}"/>
                  </a:ext>
                </a:extLst>
              </p:cNvPr>
              <p:cNvSpPr/>
              <p:nvPr/>
            </p:nvSpPr>
            <p:spPr>
              <a:xfrm>
                <a:off x="6066522" y="4396476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600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Rechteck 36">
                <a:extLst>
                  <a:ext uri="{FF2B5EF4-FFF2-40B4-BE49-F238E27FC236}">
                    <a16:creationId xmlns:a16="http://schemas.microsoft.com/office/drawing/2014/main" id="{F2DECDAB-8082-FC49-8504-CA9202623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4396476"/>
                <a:ext cx="2338534" cy="792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65">
                <a:extLst>
                  <a:ext uri="{FF2B5EF4-FFF2-40B4-BE49-F238E27FC236}">
                    <a16:creationId xmlns:a16="http://schemas.microsoft.com/office/drawing/2014/main" id="{D88C3F91-2DC3-3544-B896-2264CA4020F4}"/>
                  </a:ext>
                </a:extLst>
              </p:cNvPr>
              <p:cNvSpPr txBox="1"/>
              <p:nvPr/>
            </p:nvSpPr>
            <p:spPr>
              <a:xfrm>
                <a:off x="7877110" y="399589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4" name="Textfeld 65">
                <a:extLst>
                  <a:ext uri="{FF2B5EF4-FFF2-40B4-BE49-F238E27FC236}">
                    <a16:creationId xmlns:a16="http://schemas.microsoft.com/office/drawing/2014/main" id="{D88C3F91-2DC3-3544-B896-2264CA402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110" y="3995897"/>
                <a:ext cx="1085359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Pfeil nach unten 7">
            <a:extLst>
              <a:ext uri="{FF2B5EF4-FFF2-40B4-BE49-F238E27FC236}">
                <a16:creationId xmlns:a16="http://schemas.microsoft.com/office/drawing/2014/main" id="{8E7D2199-79B7-4743-A8D1-77D61E329047}"/>
              </a:ext>
            </a:extLst>
          </p:cNvPr>
          <p:cNvSpPr/>
          <p:nvPr/>
        </p:nvSpPr>
        <p:spPr>
          <a:xfrm>
            <a:off x="7519940" y="3834534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feil nach unten 7">
            <a:extLst>
              <a:ext uri="{FF2B5EF4-FFF2-40B4-BE49-F238E27FC236}">
                <a16:creationId xmlns:a16="http://schemas.microsoft.com/office/drawing/2014/main" id="{D9C4146B-0B3E-B048-A6DD-844025B1F58B}"/>
              </a:ext>
            </a:extLst>
          </p:cNvPr>
          <p:cNvSpPr/>
          <p:nvPr/>
        </p:nvSpPr>
        <p:spPr>
          <a:xfrm>
            <a:off x="7018253" y="5198751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EEBB50-67F8-D74F-B2F4-02DC7D5BA4A1}"/>
                  </a:ext>
                </a:extLst>
              </p:cNvPr>
              <p:cNvSpPr txBox="1"/>
              <p:nvPr/>
            </p:nvSpPr>
            <p:spPr>
              <a:xfrm>
                <a:off x="7294978" y="5572448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EEBB50-67F8-D74F-B2F4-02DC7D5BA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978" y="5572448"/>
                <a:ext cx="3858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Pfeil nach unten 7">
            <a:extLst>
              <a:ext uri="{FF2B5EF4-FFF2-40B4-BE49-F238E27FC236}">
                <a16:creationId xmlns:a16="http://schemas.microsoft.com/office/drawing/2014/main" id="{FDDEF33D-A1EB-0C4E-A9C3-7D82D817D19B}"/>
              </a:ext>
            </a:extLst>
          </p:cNvPr>
          <p:cNvSpPr/>
          <p:nvPr/>
        </p:nvSpPr>
        <p:spPr>
          <a:xfrm>
            <a:off x="6471348" y="3841165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828A65-CF61-E34C-B78C-BF5F5105D41A}"/>
                  </a:ext>
                </a:extLst>
              </p:cNvPr>
              <p:cNvSpPr txBox="1"/>
              <p:nvPr/>
            </p:nvSpPr>
            <p:spPr>
              <a:xfrm>
                <a:off x="6827047" y="3953228"/>
                <a:ext cx="382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828A65-CF61-E34C-B78C-BF5F5105D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047" y="3953228"/>
                <a:ext cx="3824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46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Conventional ML</a:t>
                </a:r>
                <a:r>
                  <a:rPr lang="en-US" sz="1600" kern="0" baseline="30000" dirty="0"/>
                  <a:t>[1, 2]</a:t>
                </a:r>
                <a:r>
                  <a:rPr lang="en-US" sz="1600" kern="0" dirty="0"/>
                  <a:t>:</a:t>
                </a:r>
                <a:endParaRPr lang="de-DE" sz="1600" i="1" kern="0" dirty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de-DE" sz="1600" i="1" kern="0" dirty="0">
                    <a:latin typeface="Cambria Math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sz="1600" i="1" kern="0" smtClean="0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𝐿</m:t>
                            </m:r>
                            <m:r>
                              <a:rPr lang="en-US" sz="1600" i="1" kern="0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1600" i="1" kern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160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bSup>
                      <m:sSub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bSup>
                  </m:oMath>
                </a14:m>
                <a:endParaRPr lang="en-US" sz="1600" kern="0" dirty="0"/>
              </a:p>
              <a:p>
                <a:endParaRPr lang="en-US" sz="1600" kern="0" dirty="0"/>
              </a:p>
              <a:p>
                <a:r>
                  <a:rPr lang="en-US" sz="1600" kern="0" dirty="0"/>
                  <a:t>Dense RFID network with CR capability </a:t>
                </a:r>
              </a:p>
              <a:p>
                <a:pPr lvl="1"/>
                <a:r>
                  <a:rPr lang="en-US" sz="1600" kern="0" dirty="0"/>
                  <a:t>Poisson distribution with mean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de-DE" sz="16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num>
                      <m:den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sz="1600" i="1" kern="0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𝐿</m:t>
                            </m:r>
                            <m:r>
                              <a:rPr lang="en-US" sz="1600" i="1" ker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, </m:t>
                            </m:r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1600" i="1" ker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p>
                        <m:sSubSup>
                          <m:sSubSup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p>
                    </m:sSup>
                    <m:r>
                      <a:rPr lang="en-US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l-GR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sup>
                            </m:sSup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−1−</m:t>
                            </m:r>
                            <m:r>
                              <m:rPr>
                                <m:sty m:val="p"/>
                              </m:rPr>
                              <a:rPr lang="el-GR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e>
                      <m:sup>
                        <m:sSubSup>
                          <m:sSubSup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p>
                    </m:sSup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Proposed normalized </a:t>
                </a:r>
                <a:r>
                  <a:rPr lang="en-US" sz="1600" kern="0" dirty="0"/>
                  <a:t>posteriori distribution:</a:t>
                </a:r>
              </a:p>
              <a:p>
                <a:pPr marL="0" indent="0">
                  <a:spcAft>
                    <a:spcPct val="0"/>
                  </a:spcAft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  <a:blipFill>
                <a:blip r:embed="rId4"/>
                <a:stretch>
                  <a:fillRect l="-287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bgerundetes Rechteck 7">
                <a:extLst>
                  <a:ext uri="{FF2B5EF4-FFF2-40B4-BE49-F238E27FC236}">
                    <a16:creationId xmlns:a16="http://schemas.microsoft.com/office/drawing/2014/main" id="{6F54D019-EC99-A94B-8E8E-FF316CF2EA27}"/>
                  </a:ext>
                </a:extLst>
              </p:cNvPr>
              <p:cNvSpPr/>
              <p:nvPr/>
            </p:nvSpPr>
            <p:spPr>
              <a:xfrm>
                <a:off x="6246819" y="1369919"/>
                <a:ext cx="2555862" cy="1265858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an empty slot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 successful slot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 collided slot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Current FSA frame length</a:t>
                </a:r>
              </a:p>
            </p:txBody>
          </p:sp>
        </mc:Choice>
        <mc:Fallback xmlns="">
          <p:sp>
            <p:nvSpPr>
              <p:cNvPr id="12" name="Abgerundetes Rechteck 7">
                <a:extLst>
                  <a:ext uri="{FF2B5EF4-FFF2-40B4-BE49-F238E27FC236}">
                    <a16:creationId xmlns:a16="http://schemas.microsoft.com/office/drawing/2014/main" id="{6F54D019-EC99-A94B-8E8E-FF316CF2E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819" y="1369919"/>
                <a:ext cx="2555862" cy="126585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2411F32-2961-2948-8587-9CE762F1C760}"/>
              </a:ext>
            </a:extLst>
          </p:cNvPr>
          <p:cNvSpPr txBox="1"/>
          <p:nvPr/>
        </p:nvSpPr>
        <p:spPr>
          <a:xfrm>
            <a:off x="449621" y="5822938"/>
            <a:ext cx="1568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W.-T. Chen Chen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 2009.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D10D0-8B3B-894E-8201-9F810BEDD2CA}"/>
              </a:ext>
            </a:extLst>
          </p:cNvPr>
          <p:cNvSpPr txBox="1"/>
          <p:nvPr/>
        </p:nvSpPr>
        <p:spPr>
          <a:xfrm>
            <a:off x="1985619" y="5822937"/>
            <a:ext cx="2802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[2]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E.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Vahedi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, V. Wong, I. Blake, and R. Ward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2011.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Abgerundetes Rechteck 3">
                <a:extLst>
                  <a:ext uri="{FF2B5EF4-FFF2-40B4-BE49-F238E27FC236}">
                    <a16:creationId xmlns:a16="http://schemas.microsoft.com/office/drawing/2014/main" id="{495AF761-D633-E340-8162-B7BC1999C02E}"/>
                  </a:ext>
                </a:extLst>
              </p:cNvPr>
              <p:cNvSpPr/>
              <p:nvPr/>
            </p:nvSpPr>
            <p:spPr>
              <a:xfrm>
                <a:off x="1403648" y="4365104"/>
                <a:ext cx="4248471" cy="576063"/>
              </a:xfrm>
              <a:prstGeom prst="round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kern="0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\</m:t>
                          </m:r>
                          <m:sSub>
                            <m:sSub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400" i="1" ker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sSubSup>
                            <m:sSubSup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p>
                      <m:r>
                        <a:rPr lang="en-US" sz="14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l-G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sz="14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sup>
                              </m:sSup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−1−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e>
                        <m:sup>
                          <m:sSubSup>
                            <m:sSubSup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sz="15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Abgerundetes Rechteck 3">
                <a:extLst>
                  <a:ext uri="{FF2B5EF4-FFF2-40B4-BE49-F238E27FC236}">
                    <a16:creationId xmlns:a16="http://schemas.microsoft.com/office/drawing/2014/main" id="{495AF761-D633-E340-8162-B7BC1999C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365104"/>
                <a:ext cx="4248471" cy="57606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B545897D-FA76-414B-ABFF-5B4E6B1D1FFB}"/>
              </a:ext>
            </a:extLst>
          </p:cNvPr>
          <p:cNvSpPr/>
          <p:nvPr/>
        </p:nvSpPr>
        <p:spPr bwMode="auto">
          <a:xfrm>
            <a:off x="2915816" y="3068958"/>
            <a:ext cx="720080" cy="576065"/>
          </a:xfrm>
          <a:prstGeom prst="flowChartAlternateProcess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23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GB" sz="1600" kern="0" dirty="0"/>
                  <a:t>Proposed </a:t>
                </a:r>
                <a:r>
                  <a:rPr lang="en-US" sz="1600" kern="0" dirty="0"/>
                  <a:t>a posteriori distribution:</a:t>
                </a:r>
              </a:p>
              <a:p>
                <a:pPr marL="0" indent="0" algn="ctr"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r>
                      <a:rPr lang="de-DE" sz="1600" i="1" kern="0" dirty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pt-BR" sz="1600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kern="0" dirty="0">
                            <a:latin typeface="Cambria Math"/>
                          </a:rPr>
                          <m:t>𝑛</m:t>
                        </m:r>
                        <m:r>
                          <a:rPr lang="de-DE" sz="1600" i="1" kern="0" dirty="0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pt-BR" sz="160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dirty="0">
                                <a:latin typeface="Cambria Math"/>
                              </a:rPr>
                              <m:t>𝐿</m:t>
                            </m:r>
                            <m:r>
                              <a:rPr lang="de-DE" sz="1600" i="1" kern="0" dirty="0">
                                <a:latin typeface="Cambria Math"/>
                              </a:rPr>
                              <m:t>,</m:t>
                            </m:r>
                            <m:r>
                              <a:rPr lang="de-DE" sz="1600" i="1" kern="0" dirty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 dirty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sSub>
                          <m:sSubPr>
                            <m:ctrlPr>
                              <a:rPr lang="pt-BR" sz="160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dirty="0">
                                <a:latin typeface="Cambria Math"/>
                              </a:rPr>
                              <m:t>, </m:t>
                            </m:r>
                            <m:r>
                              <a:rPr lang="de-DE" sz="1600" i="1" kern="0" dirty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 dirty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de-DE" sz="1600" i="1" kern="0" dirty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60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dirty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 dirty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de-DE" sz="1600" i="1" kern="0" dirty="0">
                            <a:latin typeface="Cambria Math"/>
                          </a:rPr>
                          <m:t>,</m:t>
                        </m:r>
                        <m:r>
                          <a:rPr lang="pt-BR" sz="1600" i="1" kern="0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𝛼</m:t>
                        </m:r>
                      </m:e>
                    </m:d>
                    <m:r>
                      <a:rPr lang="de-DE" sz="1600" i="1" kern="0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de-DE" sz="160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i="1" kern="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600" i="1" kern="0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 kern="0" dirty="0" smtClean="0">
                                    <a:latin typeface="Cambria Math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de-DE" sz="1600" i="1" kern="0" dirty="0" smtClean="0">
                                    <a:latin typeface="Cambria Math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de-DE" sz="160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dirty="0" smtClea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600" i="1" kern="0" baseline="30000" dirty="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600" i="1" kern="0" dirty="0" smtClean="0">
                                <a:latin typeface="Cambria Math"/>
                              </a:rPr>
                              <m:t>𝑆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de-DE" sz="160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kern="0" dirty="0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de-DE" sz="1600" i="1" kern="0" dirty="0" smtClean="0">
                            <a:latin typeface="Cambria Math"/>
                          </a:rPr>
                          <m:t>−</m:t>
                        </m:r>
                        <m:r>
                          <a:rPr lang="de-DE" sz="1600" i="1" kern="0" dirty="0" smtClean="0">
                            <a:latin typeface="Cambria Math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de-DE" sz="160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i="1" kern="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6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ker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sz="1600" i="1" ker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de-DE" sz="16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i="1" kern="0">
                                        <a:latin typeface="Cambria Math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600" i="1" kern="0">
                                        <a:latin typeface="Cambria Math"/>
                                      </a:rPr>
                                      <m:t>𝐿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de-DE" sz="1600" i="1" kern="0" smtClean="0">
                                <a:latin typeface="Cambria Math"/>
                              </a:rPr>
                              <m:t>−1−</m:t>
                            </m:r>
                            <m:f>
                              <m:fPr>
                                <m:ctrlPr>
                                  <a:rPr lang="de-DE" sz="1600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 kern="0">
                                    <a:latin typeface="Cambria Math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de-DE" sz="1600" i="1" kern="0">
                                    <a:latin typeface="Cambria Math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pt-BR" sz="160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dirty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600" i="1" kern="0" baseline="30000" dirty="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600" i="1" kern="0" dirty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GB" sz="1600" kern="0" dirty="0"/>
                  <a:t> </a:t>
                </a:r>
              </a:p>
              <a:p>
                <a:pPr>
                  <a:spcAft>
                    <a:spcPct val="0"/>
                  </a:spcAft>
                </a:pPr>
                <a:r>
                  <a:rPr lang="en-US" sz="1600" kern="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 dirty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de-DE" sz="1600" i="1" kern="0" dirty="0" smtClean="0">
                            <a:latin typeface="Cambria Math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en-US" sz="1600" kern="0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 dirty="0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 dirty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pt-BR" sz="1600" i="1" kern="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 kern="0" dirty="0">
                                <a:latin typeface="Cambria Math"/>
                              </a:rPr>
                              <m:t>𝑛</m:t>
                            </m:r>
                            <m:r>
                              <a:rPr lang="de-DE" sz="1600" i="1" kern="0" dirty="0">
                                <a:latin typeface="Cambria Math"/>
                              </a:rPr>
                              <m:t>\</m:t>
                            </m:r>
                            <m:sSub>
                              <m:sSubPr>
                                <m:ctrlPr>
                                  <a:rPr lang="pt-BR" sz="1600" i="1" kern="0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𝐿</m:t>
                                </m:r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BR" sz="1600" i="1" kern="0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de-DE" sz="1600" i="1" kern="0" dirty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sz="1600" i="1" kern="0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de-DE" sz="1600" i="1" kern="0" dirty="0">
                                <a:latin typeface="Cambria Math"/>
                              </a:rPr>
                              <m:t>,</m:t>
                            </m:r>
                            <m:r>
                              <a:rPr lang="pt-BR" sz="1600" i="1" kern="0" dirty="0">
                                <a:latin typeface="Cambria Math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US" sz="1600" i="1" kern="0" dirty="0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 dirty="0" smtClean="0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de-DE" sz="1600" i="1" kern="0" dirty="0" smtClean="0">
                        <a:latin typeface="Cambria Math"/>
                      </a:rPr>
                      <m:t>=0</m:t>
                    </m:r>
                  </m:oMath>
                </a14:m>
                <a:endParaRPr lang="en-US" sz="1600" kern="0" dirty="0"/>
              </a:p>
              <a:p>
                <a:pPr>
                  <a:spcAft>
                    <a:spcPct val="0"/>
                  </a:spcAft>
                </a:pPr>
                <a:endParaRPr lang="en-US" sz="1600" kern="0" dirty="0"/>
              </a:p>
              <a:p>
                <a:r>
                  <a:rPr lang="de-DE" sz="1600" kern="0" dirty="0"/>
                  <a:t>After</a:t>
                </a:r>
                <a:r>
                  <a:rPr lang="de-DE" sz="1600" i="1" kern="0" dirty="0">
                    <a:cs typeface="Calibri" panose="020F0502020204030204" pitchFamily="34" charset="0"/>
                  </a:rPr>
                  <a:t> </a:t>
                </a:r>
                <a:r>
                  <a:rPr lang="en-US" sz="1600" kern="0" dirty="0">
                    <a:cs typeface="Calibri" panose="020F0502020204030204" pitchFamily="34" charset="0"/>
                  </a:rPr>
                  <a:t>simplifications</a:t>
                </a:r>
                <a:r>
                  <a:rPr lang="de-DE" sz="1600" kern="0" dirty="0">
                    <a:cs typeface="Calibri" panose="020F0502020204030204" pitchFamily="34" charset="0"/>
                  </a:rPr>
                  <a:t>:</a:t>
                </a:r>
                <a:endParaRPr lang="de-DE" sz="1600" i="1" kern="0" dirty="0">
                  <a:cs typeface="Calibri" panose="020F0502020204030204" pitchFamily="34" charset="0"/>
                </a:endParaRPr>
              </a:p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i="1" kern="0" dirty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1400" i="1" kern="0" dirty="0">
                                  <a:latin typeface="Cambria Math"/>
                                </a:rPr>
                                <m:t>120</m:t>
                              </m:r>
                            </m:den>
                          </m:f>
                          <m:d>
                            <m:d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 kern="0" dirty="0">
                                  <a:latin typeface="Cambria Math"/>
                                </a:rPr>
                                <m:t>𝐿</m:t>
                              </m:r>
                              <m:r>
                                <a:rPr lang="de-DE" sz="1400" i="1" kern="0" dirty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p>
                        <m:sSup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de-DE" sz="1400" i="1" kern="0" dirty="0"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de-DE" sz="1400" i="1" kern="0" dirty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 kern="0" dirty="0"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de-DE" sz="1400" i="1" kern="0" dirty="0">
                              <a:latin typeface="Cambria Math"/>
                            </a:rPr>
                            <m:t>24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𝐿</m:t>
                          </m:r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 dirty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 dirty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 dirty="0">
                                  <a:latin typeface="Cambria Math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de-DE" sz="1400" i="1" kern="0" dirty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de-DE" sz="1400" i="1" kern="0" dirty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kern="0" dirty="0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de-DE" sz="1400" i="1" kern="0" dirty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1400" i="1" kern="0" dirty="0">
                              <a:latin typeface="Cambria Math"/>
                            </a:rPr>
                            <m:t>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𝐿</m:t>
                          </m:r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 dirty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 dirty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 dirty="0">
                                  <a:latin typeface="Cambria Math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de-DE" sz="1400" i="1" kern="0" dirty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e-DE" sz="1400" i="1" kern="0" dirty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kern="0" dirty="0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de-DE" sz="1400" i="1" kern="0" dirty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de-DE" sz="1400" i="1" kern="0" dirty="0"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𝐿</m:t>
                          </m:r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 dirty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 dirty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 dirty="0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de-DE" sz="1400" i="1" kern="0" dirty="0">
                          <a:latin typeface="Cambria Math"/>
                        </a:rPr>
                        <m:t>𝑛</m:t>
                      </m:r>
                      <m:r>
                        <a:rPr lang="de-DE" sz="1400" i="1" kern="0" dirty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de-DE" sz="1400" i="1" kern="0" dirty="0">
                              <a:latin typeface="Cambria Math"/>
                            </a:rPr>
                            <m:t>4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 dirty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 dirty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 dirty="0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sz="1400" i="1" kern="0" dirty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GB" sz="14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GB" sz="16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GB" sz="1600" kern="0" dirty="0"/>
              </a:p>
              <a:p>
                <a:r>
                  <a:rPr lang="en-US" sz="1600" kern="0" dirty="0"/>
                  <a:t>Using Descartes’ rules of sign:</a:t>
                </a:r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  <a:blipFill>
                <a:blip r:embed="rId4"/>
                <a:stretch>
                  <a:fillRect l="-28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C87683AA-6C06-F741-8160-D2BC0BF5D0A5}"/>
              </a:ext>
            </a:extLst>
          </p:cNvPr>
          <p:cNvSpPr/>
          <p:nvPr/>
        </p:nvSpPr>
        <p:spPr>
          <a:xfrm>
            <a:off x="1581573" y="2119522"/>
            <a:ext cx="288032" cy="21602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bgerundetes Rechteck 7">
                <a:extLst>
                  <a:ext uri="{FF2B5EF4-FFF2-40B4-BE49-F238E27FC236}">
                    <a16:creationId xmlns:a16="http://schemas.microsoft.com/office/drawing/2014/main" id="{1EBE7ADF-FCEC-784C-95EE-6B601FD5D7AC}"/>
                  </a:ext>
                </a:extLst>
              </p:cNvPr>
              <p:cNvSpPr/>
              <p:nvPr/>
            </p:nvSpPr>
            <p:spPr>
              <a:xfrm>
                <a:off x="6300192" y="3993897"/>
                <a:ext cx="2590984" cy="209939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 smtClean="0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de-DE" sz="110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𝑎𝑐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−3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𝑞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−4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𝑎𝑏𝑐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+8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𝑆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de-DE" sz="1100">
                        <a:solidFill>
                          <a:schemeClr val="tx1"/>
                        </a:solidFill>
                        <a:latin typeface="Cambria Math"/>
                      </a:rPr>
                      <m:t>0.5</m:t>
                    </m:r>
                    <m:rad>
                      <m:radPr>
                        <m:degHide m:val="on"/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den>
                        </m:f>
                        <m:d>
                          <m:d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𝑄</m:t>
                            </m:r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de-DE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𝑄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i="1" baseline="300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−4</m:t>
                                </m:r>
                                <m:sSubSup>
                                  <m:sSubSupPr>
                                    <m:ctrlP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i="1" baseline="300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  <m:sup/>
                                </m:sSubSup>
                              </m:e>
                            </m:rad>
                          </m:num>
                          <m:den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−3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𝑏𝑑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+12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𝑎𝑒</m:t>
                    </m:r>
                  </m:oMath>
                </a14:m>
                <a:endParaRPr lang="de-DE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−9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𝑏𝑐𝑑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+27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−72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𝑎𝑐𝑒</m:t>
                    </m:r>
                  </m:oMath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bgerundetes Rechteck 7">
                <a:extLst>
                  <a:ext uri="{FF2B5EF4-FFF2-40B4-BE49-F238E27FC236}">
                    <a16:creationId xmlns:a16="http://schemas.microsoft.com/office/drawing/2014/main" id="{1EBE7ADF-FCEC-784C-95EE-6B601FD5D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993897"/>
                <a:ext cx="2590984" cy="209939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eschweifte Klammer rechts 12">
            <a:extLst>
              <a:ext uri="{FF2B5EF4-FFF2-40B4-BE49-F238E27FC236}">
                <a16:creationId xmlns:a16="http://schemas.microsoft.com/office/drawing/2014/main" id="{61E46C17-89A8-274B-AF28-BEB9362CD9D9}"/>
              </a:ext>
            </a:extLst>
          </p:cNvPr>
          <p:cNvSpPr/>
          <p:nvPr/>
        </p:nvSpPr>
        <p:spPr>
          <a:xfrm rot="5400000">
            <a:off x="863588" y="3150303"/>
            <a:ext cx="216024" cy="1152128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eschweifte Klammer rechts 13">
            <a:extLst>
              <a:ext uri="{FF2B5EF4-FFF2-40B4-BE49-F238E27FC236}">
                <a16:creationId xmlns:a16="http://schemas.microsoft.com/office/drawing/2014/main" id="{35D7654A-2579-9F43-A7E9-75A52F55F698}"/>
              </a:ext>
            </a:extLst>
          </p:cNvPr>
          <p:cNvSpPr/>
          <p:nvPr/>
        </p:nvSpPr>
        <p:spPr>
          <a:xfrm rot="5400000">
            <a:off x="2555776" y="3058642"/>
            <a:ext cx="216024" cy="1368152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eschweifte Klammer rechts 14">
            <a:extLst>
              <a:ext uri="{FF2B5EF4-FFF2-40B4-BE49-F238E27FC236}">
                <a16:creationId xmlns:a16="http://schemas.microsoft.com/office/drawing/2014/main" id="{A0D9FAFB-AEDF-F84D-AC4F-7404E4436CBF}"/>
              </a:ext>
            </a:extLst>
          </p:cNvPr>
          <p:cNvSpPr/>
          <p:nvPr/>
        </p:nvSpPr>
        <p:spPr>
          <a:xfrm rot="5400000">
            <a:off x="4347800" y="3050466"/>
            <a:ext cx="232375" cy="1368152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eschweifte Klammer rechts 15">
            <a:extLst>
              <a:ext uri="{FF2B5EF4-FFF2-40B4-BE49-F238E27FC236}">
                <a16:creationId xmlns:a16="http://schemas.microsoft.com/office/drawing/2014/main" id="{61399547-334B-8D43-A9CC-6BCB2A05C7D4}"/>
              </a:ext>
            </a:extLst>
          </p:cNvPr>
          <p:cNvSpPr/>
          <p:nvPr/>
        </p:nvSpPr>
        <p:spPr>
          <a:xfrm rot="5400000">
            <a:off x="6156176" y="3042291"/>
            <a:ext cx="216024" cy="1368152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eschweifte Klammer rechts 16">
            <a:extLst>
              <a:ext uri="{FF2B5EF4-FFF2-40B4-BE49-F238E27FC236}">
                <a16:creationId xmlns:a16="http://schemas.microsoft.com/office/drawing/2014/main" id="{BE5B1FEB-0B22-0C4E-8FC7-A82DF128071C}"/>
              </a:ext>
            </a:extLst>
          </p:cNvPr>
          <p:cNvSpPr/>
          <p:nvPr/>
        </p:nvSpPr>
        <p:spPr>
          <a:xfrm rot="5400000">
            <a:off x="7748527" y="3178132"/>
            <a:ext cx="199673" cy="1080120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993C1373-ADEF-7644-AD0F-C0B7D9830388}"/>
                  </a:ext>
                </a:extLst>
              </p:cNvPr>
              <p:cNvSpPr txBox="1"/>
              <p:nvPr/>
            </p:nvSpPr>
            <p:spPr>
              <a:xfrm>
                <a:off x="811682" y="3722167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993C1373-ADEF-7644-AD0F-C0B7D9830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82" y="3722167"/>
                <a:ext cx="28803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18">
                <a:extLst>
                  <a:ext uri="{FF2B5EF4-FFF2-40B4-BE49-F238E27FC236}">
                    <a16:creationId xmlns:a16="http://schemas.microsoft.com/office/drawing/2014/main" id="{89F89719-C354-CA4A-A31D-4ECB2DAA097C}"/>
                  </a:ext>
                </a:extLst>
              </p:cNvPr>
              <p:cNvSpPr txBox="1"/>
              <p:nvPr/>
            </p:nvSpPr>
            <p:spPr>
              <a:xfrm>
                <a:off x="2507621" y="3738518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2" name="Textfeld 18">
                <a:extLst>
                  <a:ext uri="{FF2B5EF4-FFF2-40B4-BE49-F238E27FC236}">
                    <a16:creationId xmlns:a16="http://schemas.microsoft.com/office/drawing/2014/main" id="{89F89719-C354-CA4A-A31D-4ECB2DA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621" y="3738518"/>
                <a:ext cx="28803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19">
                <a:extLst>
                  <a:ext uri="{FF2B5EF4-FFF2-40B4-BE49-F238E27FC236}">
                    <a16:creationId xmlns:a16="http://schemas.microsoft.com/office/drawing/2014/main" id="{FD0B82E4-B348-E849-8FE2-C71E465A38C6}"/>
                  </a:ext>
                </a:extLst>
              </p:cNvPr>
              <p:cNvSpPr txBox="1"/>
              <p:nvPr/>
            </p:nvSpPr>
            <p:spPr>
              <a:xfrm>
                <a:off x="4316221" y="3730118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3" name="Textfeld 19">
                <a:extLst>
                  <a:ext uri="{FF2B5EF4-FFF2-40B4-BE49-F238E27FC236}">
                    <a16:creationId xmlns:a16="http://schemas.microsoft.com/office/drawing/2014/main" id="{FD0B82E4-B348-E849-8FE2-C71E465A3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221" y="3730118"/>
                <a:ext cx="28803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0">
                <a:extLst>
                  <a:ext uri="{FF2B5EF4-FFF2-40B4-BE49-F238E27FC236}">
                    <a16:creationId xmlns:a16="http://schemas.microsoft.com/office/drawing/2014/main" id="{2041392C-4224-2E4A-B96A-FB63E4B3CF53}"/>
                  </a:ext>
                </a:extLst>
              </p:cNvPr>
              <p:cNvSpPr txBox="1"/>
              <p:nvPr/>
            </p:nvSpPr>
            <p:spPr>
              <a:xfrm>
                <a:off x="6116421" y="3706265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𝑑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4" name="Textfeld 20">
                <a:extLst>
                  <a:ext uri="{FF2B5EF4-FFF2-40B4-BE49-F238E27FC236}">
                    <a16:creationId xmlns:a16="http://schemas.microsoft.com/office/drawing/2014/main" id="{2041392C-4224-2E4A-B96A-FB63E4B3C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421" y="3706265"/>
                <a:ext cx="28803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1">
                <a:extLst>
                  <a:ext uri="{FF2B5EF4-FFF2-40B4-BE49-F238E27FC236}">
                    <a16:creationId xmlns:a16="http://schemas.microsoft.com/office/drawing/2014/main" id="{8DDA82B6-B9E7-D748-98D0-145F6A28593A}"/>
                  </a:ext>
                </a:extLst>
              </p:cNvPr>
              <p:cNvSpPr txBox="1"/>
              <p:nvPr/>
            </p:nvSpPr>
            <p:spPr>
              <a:xfrm>
                <a:off x="7700148" y="3690363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𝑒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5" name="Textfeld 21">
                <a:extLst>
                  <a:ext uri="{FF2B5EF4-FFF2-40B4-BE49-F238E27FC236}">
                    <a16:creationId xmlns:a16="http://schemas.microsoft.com/office/drawing/2014/main" id="{8DDA82B6-B9E7-D748-98D0-145F6A285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148" y="3690363"/>
                <a:ext cx="28803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Abgerundetes Rechteck 3">
                <a:extLst>
                  <a:ext uri="{FF2B5EF4-FFF2-40B4-BE49-F238E27FC236}">
                    <a16:creationId xmlns:a16="http://schemas.microsoft.com/office/drawing/2014/main" id="{79385D9C-B2BD-2747-AF71-7F0B3B25ACA7}"/>
                  </a:ext>
                </a:extLst>
              </p:cNvPr>
              <p:cNvSpPr/>
              <p:nvPr/>
            </p:nvSpPr>
            <p:spPr>
              <a:xfrm>
                <a:off x="347381" y="4581129"/>
                <a:ext cx="3456383" cy="576063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500" i="1" kern="0" dirty="0">
                          <a:solidFill>
                            <a:schemeClr val="tx1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num>
                        <m:den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den>
                      </m:f>
                      <m:r>
                        <a:rPr lang="de-DE" sz="1500" i="1" kern="0" dirty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r>
                        <a:rPr lang="de-DE" sz="1500" i="1" kern="0" dirty="0">
                          <a:solidFill>
                            <a:schemeClr val="tx1"/>
                          </a:solidFill>
                          <a:latin typeface="Cambria Math"/>
                        </a:rPr>
                        <m:t>𝑆</m:t>
                      </m:r>
                      <m:r>
                        <a:rPr lang="de-DE" sz="1500" i="1" kern="0" dirty="0">
                          <a:solidFill>
                            <a:schemeClr val="tx1"/>
                          </a:solidFill>
                          <a:latin typeface="Cambria Math"/>
                        </a:rPr>
                        <m:t>+0.5</m:t>
                      </m:r>
                      <m:rad>
                        <m:radPr>
                          <m:degHide m:val="on"/>
                          <m:ctrlP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−4</m:t>
                          </m:r>
                          <m:sSup>
                            <m:sSupPr>
                              <m:ctrlP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−2</m:t>
                          </m:r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5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Abgerundetes Rechteck 3">
                <a:extLst>
                  <a:ext uri="{FF2B5EF4-FFF2-40B4-BE49-F238E27FC236}">
                    <a16:creationId xmlns:a16="http://schemas.microsoft.com/office/drawing/2014/main" id="{79385D9C-B2BD-2747-AF71-7F0B3B25A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81" y="4581129"/>
                <a:ext cx="3456383" cy="576063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97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Relative Percentages of the mean reading time reduction </a:t>
                </a:r>
              </a:p>
              <a:p>
                <a:pPr lvl="1"/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FSA with</a:t>
                </a:r>
                <a:r>
                  <a:rPr lang="en-US" sz="1600" kern="0" dirty="0"/>
                  <a:t>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kern="0" dirty="0"/>
                  <a:t>.</a:t>
                </a:r>
              </a:p>
              <a:p>
                <a:pPr lvl="1"/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iterations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Ν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=1000</m:t>
                    </m:r>
                  </m:oMath>
                </a14:m>
                <a:r>
                  <a:rPr lang="en-US" sz="1600" kern="0" dirty="0"/>
                  <a:t>.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1004CA-8464-0040-8727-6095D769B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87" y="2420889"/>
            <a:ext cx="8303370" cy="36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02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08/07/2018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Mean identification time comparison</a:t>
                </a:r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FSA with</a:t>
                </a:r>
                <a:r>
                  <a:rPr lang="en-US" sz="1600" kern="0" dirty="0"/>
                  <a:t>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𝐴𝑣𝑔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sz="1600" i="1" kern="0">
                        <a:latin typeface="Cambria Math"/>
                      </a:rPr>
                      <m:t>=0.7</m:t>
                    </m:r>
                  </m:oMath>
                </a14:m>
                <a:endParaRPr lang="en-US" sz="1600" kern="0" dirty="0"/>
              </a:p>
              <a:p>
                <a:pPr lvl="1"/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iterations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Ν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=1000</m:t>
                    </m:r>
                  </m:oMath>
                </a14:m>
                <a:r>
                  <a:rPr lang="en-US" sz="1600" kern="0" dirty="0"/>
                  <a:t>.</a:t>
                </a:r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DCE01DE-8D86-B34E-89B2-5E7981F061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27825"/>
            <a:ext cx="8057400" cy="386547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1AFF3A-0A50-6048-A8D9-33EF84DA3B87}"/>
              </a:ext>
            </a:extLst>
          </p:cNvPr>
          <p:cNvCxnSpPr>
            <a:cxnSpLocks/>
          </p:cNvCxnSpPr>
          <p:nvPr/>
        </p:nvCxnSpPr>
        <p:spPr bwMode="auto">
          <a:xfrm>
            <a:off x="8308920" y="3501008"/>
            <a:ext cx="7496" cy="36004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A0F599-0193-4C45-AC5B-1D6B6C65D605}"/>
              </a:ext>
            </a:extLst>
          </p:cNvPr>
          <p:cNvCxnSpPr>
            <a:cxnSpLocks/>
          </p:cNvCxnSpPr>
          <p:nvPr/>
        </p:nvCxnSpPr>
        <p:spPr bwMode="auto">
          <a:xfrm>
            <a:off x="8308920" y="3861048"/>
            <a:ext cx="7496" cy="576064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FCA269-218C-FF4B-9893-31C15F60B649}"/>
              </a:ext>
            </a:extLst>
          </p:cNvPr>
          <p:cNvSpPr txBox="1"/>
          <p:nvPr/>
        </p:nvSpPr>
        <p:spPr>
          <a:xfrm>
            <a:off x="8308920" y="4005064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E5512B-E103-774B-95EB-B5EDBE9E4396}"/>
              </a:ext>
            </a:extLst>
          </p:cNvPr>
          <p:cNvSpPr txBox="1"/>
          <p:nvPr/>
        </p:nvSpPr>
        <p:spPr>
          <a:xfrm>
            <a:off x="8321617" y="3553271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1922757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30887"/>
          </a:xfrm>
        </p:spPr>
        <p:txBody>
          <a:bodyPr/>
          <a:lstStyle/>
          <a:p>
            <a:r>
              <a:rPr lang="de-DE" sz="2800" dirty="0"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A50460BD-5C68-0344-B061-325EE184D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4482-D6D0-E348-8C1E-5F2B69E4F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3" y="1113101"/>
            <a:ext cx="3140238" cy="20471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2AEA44-C993-2A48-8F32-665317950D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6" y="3902102"/>
            <a:ext cx="3123126" cy="2047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7E05A-ACF6-FD47-80EC-7FAA9A837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902102"/>
            <a:ext cx="3171927" cy="19502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78089D-DF19-A846-B1BA-5E827E1C0D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58" y="1274325"/>
            <a:ext cx="2160663" cy="1769616"/>
          </a:xfrm>
          <a:prstGeom prst="rect">
            <a:avLst/>
          </a:prstGeom>
        </p:spPr>
      </p:pic>
      <p:sp>
        <p:nvSpPr>
          <p:cNvPr id="16" name="Up-Down Arrow 15">
            <a:extLst>
              <a:ext uri="{FF2B5EF4-FFF2-40B4-BE49-F238E27FC236}">
                <a16:creationId xmlns:a16="http://schemas.microsoft.com/office/drawing/2014/main" id="{85ECDA5D-C4A8-2240-8E80-33A94E0E8D28}"/>
              </a:ext>
            </a:extLst>
          </p:cNvPr>
          <p:cNvSpPr/>
          <p:nvPr/>
        </p:nvSpPr>
        <p:spPr bwMode="auto">
          <a:xfrm>
            <a:off x="6776822" y="3095577"/>
            <a:ext cx="302643" cy="754889"/>
          </a:xfrm>
          <a:prstGeom prst="upDownArrow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964B99-4BFA-0645-901F-CBFE5592CB21}"/>
              </a:ext>
            </a:extLst>
          </p:cNvPr>
          <p:cNvGrpSpPr/>
          <p:nvPr/>
        </p:nvGrpSpPr>
        <p:grpSpPr>
          <a:xfrm>
            <a:off x="1116038" y="1446222"/>
            <a:ext cx="6408712" cy="4268778"/>
            <a:chOff x="1111250" y="1143000"/>
            <a:chExt cx="6921500" cy="457200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05D3715-8241-474B-8A31-7B4D3A9D2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250" y="1143000"/>
              <a:ext cx="6921500" cy="4572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E8B0942-6FF7-D24A-B551-A3CE4764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6925" y="4692347"/>
              <a:ext cx="650105" cy="823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450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FSA after Tags Population Estimation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08/07/2018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1584997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52396-E307-2941-A63F-E1313717231F}"/>
              </a:ext>
            </a:extLst>
          </p:cNvPr>
          <p:cNvSpPr/>
          <p:nvPr/>
        </p:nvSpPr>
        <p:spPr>
          <a:xfrm>
            <a:off x="466723" y="1986562"/>
            <a:ext cx="1584997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Estimation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2691228" y="4890867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3868285" y="5253372"/>
            <a:ext cx="1616090" cy="829782"/>
            <a:chOff x="3293222" y="4618261"/>
            <a:chExt cx="1095790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29" y="5029499"/>
              <a:ext cx="730883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364907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10957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815530"/>
              <a:ext cx="364907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2900782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D5F63F1-E360-1046-8D99-81EB8DC3F7B1}"/>
              </a:ext>
            </a:extLst>
          </p:cNvPr>
          <p:cNvGrpSpPr/>
          <p:nvPr/>
        </p:nvGrpSpPr>
        <p:grpSpPr>
          <a:xfrm>
            <a:off x="3742990" y="4581128"/>
            <a:ext cx="1347228" cy="1243967"/>
            <a:chOff x="1045569" y="4750010"/>
            <a:chExt cx="1347228" cy="1243967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AF4E50A7-F187-A043-AF96-969F2ABB192E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E910765-412D-584C-8C33-D2BC554CC15C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59588873-EA9D-094D-88EC-12409DBAF595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C303A8C-E58C-7F42-BA0B-D35F43258B49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C615691-DE95-0648-A344-C27395385535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DFA8777A-C367-2943-8193-FDA9086AA8E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0EDED120-DB40-1045-9435-1319440CEA11}"/>
              </a:ext>
            </a:extLst>
          </p:cNvPr>
          <p:cNvSpPr>
            <a:spLocks/>
          </p:cNvSpPr>
          <p:nvPr/>
        </p:nvSpPr>
        <p:spPr bwMode="auto">
          <a:xfrm>
            <a:off x="4941050" y="4423590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0A43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A1D01E38-7696-984B-B4D0-916E6EA6E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221" y="4834827"/>
            <a:ext cx="1077919" cy="1248326"/>
          </a:xfrm>
          <a:prstGeom prst="rect">
            <a:avLst/>
          </a:prstGeom>
          <a:solidFill>
            <a:srgbClr val="1AA8FE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369A55E5-AD8C-1144-A7B1-E55B3902E696}"/>
              </a:ext>
            </a:extLst>
          </p:cNvPr>
          <p:cNvSpPr>
            <a:spLocks/>
          </p:cNvSpPr>
          <p:nvPr/>
        </p:nvSpPr>
        <p:spPr bwMode="auto">
          <a:xfrm>
            <a:off x="4941050" y="4423589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A3DC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1BCCE6A6-9684-194A-9BEA-ED54849C254C}"/>
              </a:ext>
            </a:extLst>
          </p:cNvPr>
          <p:cNvSpPr>
            <a:spLocks/>
          </p:cNvSpPr>
          <p:nvPr/>
        </p:nvSpPr>
        <p:spPr bwMode="auto">
          <a:xfrm>
            <a:off x="5479221" y="4960077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D5B2C219-91C2-8546-8610-8F97FBA4541E}"/>
              </a:ext>
            </a:extLst>
          </p:cNvPr>
          <p:cNvSpPr>
            <a:spLocks/>
          </p:cNvSpPr>
          <p:nvPr/>
        </p:nvSpPr>
        <p:spPr bwMode="auto">
          <a:xfrm>
            <a:off x="4941050" y="4620859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5F564-0BE1-D44D-8220-9FCDBA26DEDC}"/>
              </a:ext>
            </a:extLst>
          </p:cNvPr>
          <p:cNvSpPr txBox="1"/>
          <p:nvPr/>
        </p:nvSpPr>
        <p:spPr>
          <a:xfrm>
            <a:off x="5617001" y="5274324"/>
            <a:ext cx="7425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70%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EC5260-FB8B-3545-890D-772D66E91075}"/>
              </a:ext>
            </a:extLst>
          </p:cNvPr>
          <p:cNvGrpSpPr/>
          <p:nvPr/>
        </p:nvGrpSpPr>
        <p:grpSpPr>
          <a:xfrm>
            <a:off x="4793914" y="3843074"/>
            <a:ext cx="1347228" cy="1243967"/>
            <a:chOff x="1045569" y="4750010"/>
            <a:chExt cx="1347228" cy="1243967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C08DB1E4-4ECF-9246-ACE5-A47D381432A7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F5EF9534-DB20-864D-B85C-731424D0316E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8726234F-3483-BD41-8C8D-B2304A93BFB4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4E940-5602-5341-862D-58F08514EE47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EA3232-E9C8-444B-A6AB-23F4BAC5D719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5F47463-0168-1245-9BEF-46F3B178EAB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59" name="Freeform 8">
            <a:extLst>
              <a:ext uri="{FF2B5EF4-FFF2-40B4-BE49-F238E27FC236}">
                <a16:creationId xmlns:a16="http://schemas.microsoft.com/office/drawing/2014/main" id="{6E2D2B6D-97F6-1A4F-8C30-2EC983FDB68C}"/>
              </a:ext>
            </a:extLst>
          </p:cNvPr>
          <p:cNvSpPr>
            <a:spLocks/>
          </p:cNvSpPr>
          <p:nvPr/>
        </p:nvSpPr>
        <p:spPr bwMode="auto">
          <a:xfrm>
            <a:off x="5965212" y="3801221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7C31F107-B7CC-AE4C-86F4-0D1288621A55}"/>
              </a:ext>
            </a:extLst>
          </p:cNvPr>
          <p:cNvSpPr/>
          <p:nvPr/>
        </p:nvSpPr>
        <p:spPr bwMode="auto">
          <a:xfrm>
            <a:off x="2123728" y="1916832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F45328-AA1D-564A-A2A2-59C3B1074CE6}"/>
              </a:ext>
            </a:extLst>
          </p:cNvPr>
          <p:cNvSpPr txBox="1"/>
          <p:nvPr/>
        </p:nvSpPr>
        <p:spPr>
          <a:xfrm>
            <a:off x="2283236" y="1106160"/>
            <a:ext cx="2504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77" name="Left Brace 76">
            <a:extLst>
              <a:ext uri="{FF2B5EF4-FFF2-40B4-BE49-F238E27FC236}">
                <a16:creationId xmlns:a16="http://schemas.microsoft.com/office/drawing/2014/main" id="{BD571A1C-2D14-A84A-9325-9158B7298A33}"/>
              </a:ext>
            </a:extLst>
          </p:cNvPr>
          <p:cNvSpPr/>
          <p:nvPr/>
        </p:nvSpPr>
        <p:spPr bwMode="auto">
          <a:xfrm>
            <a:off x="2132706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02FA86-96E5-3E42-A42F-CF513BEF42C6}"/>
                  </a:ext>
                </a:extLst>
              </p:cNvPr>
              <p:cNvSpPr txBox="1"/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Closed Form 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 frame length optimization </a:t>
                </a: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02FA86-96E5-3E42-A42F-CF513BEF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blipFill>
                <a:blip r:embed="rId5"/>
                <a:stretch>
                  <a:fillRect l="-32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007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08/07/2018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Improvements</a:t>
              </a:r>
              <a:r>
                <a:rPr lang="en-US" sz="2400" b="1" dirty="0"/>
                <a:t> of the </a:t>
              </a:r>
              <a:r>
                <a:rPr lang="en-US" sz="2400" b="1" dirty="0" err="1"/>
                <a:t>EPCglobal</a:t>
              </a:r>
              <a:r>
                <a:rPr lang="en-US" sz="2400" b="1" dirty="0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C00000"/>
                    </a:solidFill>
                  </a:rPr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316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D4C11B8-33F8-174C-B456-F805B1589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" name="Titel 7">
            <a:extLst>
              <a:ext uri="{FF2B5EF4-FFF2-40B4-BE49-F238E27FC236}">
                <a16:creationId xmlns:a16="http://schemas.microsoft.com/office/drawing/2014/main" id="{97574CBA-947A-AD4B-8D1B-470A4AB72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15553"/>
          </a:xfrm>
        </p:spPr>
        <p:txBody>
          <a:bodyPr/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Frame Length Optimization</a:t>
            </a:r>
            <a:br>
              <a:rPr lang="en-US" dirty="0"/>
            </a:br>
            <a:endParaRPr lang="en-US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F27CE3-CD97-F34B-BFF4-5FBF337BD66F}"/>
              </a:ext>
            </a:extLst>
          </p:cNvPr>
          <p:cNvGrpSpPr/>
          <p:nvPr/>
        </p:nvGrpSpPr>
        <p:grpSpPr>
          <a:xfrm>
            <a:off x="1117425" y="4417717"/>
            <a:ext cx="4180211" cy="1381515"/>
            <a:chOff x="1117425" y="4417717"/>
            <a:chExt cx="4180211" cy="13815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067D001-D127-074A-B3A9-3C851BFAC126}"/>
                </a:ext>
              </a:extLst>
            </p:cNvPr>
            <p:cNvGrpSpPr/>
            <p:nvPr/>
          </p:nvGrpSpPr>
          <p:grpSpPr>
            <a:xfrm>
              <a:off x="1136631" y="4417717"/>
              <a:ext cx="2599522" cy="661208"/>
              <a:chOff x="2494484" y="4382863"/>
              <a:chExt cx="2599522" cy="661208"/>
            </a:xfrm>
          </p:grpSpPr>
          <p:sp>
            <p:nvSpPr>
              <p:cNvPr id="116" name="Pfeil nach unten 56">
                <a:extLst>
                  <a:ext uri="{FF2B5EF4-FFF2-40B4-BE49-F238E27FC236}">
                    <a16:creationId xmlns:a16="http://schemas.microsoft.com/office/drawing/2014/main" id="{F9B45F6C-FC8D-754F-816C-AFDF3F8AF1DF}"/>
                  </a:ext>
                </a:extLst>
              </p:cNvPr>
              <p:cNvSpPr/>
              <p:nvPr/>
            </p:nvSpPr>
            <p:spPr>
              <a:xfrm>
                <a:off x="3531277" y="4382863"/>
                <a:ext cx="399245" cy="23810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7" name="Group 9">
                <a:extLst>
                  <a:ext uri="{FF2B5EF4-FFF2-40B4-BE49-F238E27FC236}">
                    <a16:creationId xmlns:a16="http://schemas.microsoft.com/office/drawing/2014/main" id="{C4370DC3-DEB8-514C-A60C-7C789E3D6C3C}"/>
                  </a:ext>
                </a:extLst>
              </p:cNvPr>
              <p:cNvGrpSpPr/>
              <p:nvPr/>
            </p:nvGrpSpPr>
            <p:grpSpPr>
              <a:xfrm>
                <a:off x="2494484" y="4698858"/>
                <a:ext cx="2599522" cy="345213"/>
                <a:chOff x="5364088" y="1484784"/>
                <a:chExt cx="1440160" cy="360040"/>
              </a:xfrm>
            </p:grpSpPr>
            <p:sp>
              <p:nvSpPr>
                <p:cNvPr id="119" name="Rectangle 29">
                  <a:extLst>
                    <a:ext uri="{FF2B5EF4-FFF2-40B4-BE49-F238E27FC236}">
                      <a16:creationId xmlns:a16="http://schemas.microsoft.com/office/drawing/2014/main" id="{38EAAA47-C898-CA49-AAB3-E7A5F084C9C1}"/>
                    </a:ext>
                  </a:extLst>
                </p:cNvPr>
                <p:cNvSpPr/>
                <p:nvPr/>
              </p:nvSpPr>
              <p:spPr>
                <a:xfrm>
                  <a:off x="536408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0" name="Rectangle 30">
                  <a:extLst>
                    <a:ext uri="{FF2B5EF4-FFF2-40B4-BE49-F238E27FC236}">
                      <a16:creationId xmlns:a16="http://schemas.microsoft.com/office/drawing/2014/main" id="{6D7FBF9A-88FE-2D49-BA19-D79BAE2440A1}"/>
                    </a:ext>
                  </a:extLst>
                </p:cNvPr>
                <p:cNvSpPr/>
                <p:nvPr/>
              </p:nvSpPr>
              <p:spPr>
                <a:xfrm>
                  <a:off x="5724128" y="1484784"/>
                  <a:ext cx="360040" cy="36004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1" name="Rectangle 31">
                  <a:extLst>
                    <a:ext uri="{FF2B5EF4-FFF2-40B4-BE49-F238E27FC236}">
                      <a16:creationId xmlns:a16="http://schemas.microsoft.com/office/drawing/2014/main" id="{220147B6-55DA-2E4A-A82E-A87D309FC217}"/>
                    </a:ext>
                  </a:extLst>
                </p:cNvPr>
                <p:cNvSpPr/>
                <p:nvPr/>
              </p:nvSpPr>
              <p:spPr>
                <a:xfrm>
                  <a:off x="608416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2" name="Rectangle 32">
                  <a:extLst>
                    <a:ext uri="{FF2B5EF4-FFF2-40B4-BE49-F238E27FC236}">
                      <a16:creationId xmlns:a16="http://schemas.microsoft.com/office/drawing/2014/main" id="{FDB5E6A9-8FC2-814A-8AAF-774D5EB6A1A2}"/>
                    </a:ext>
                  </a:extLst>
                </p:cNvPr>
                <p:cNvSpPr/>
                <p:nvPr/>
              </p:nvSpPr>
              <p:spPr>
                <a:xfrm>
                  <a:off x="644420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0CA168D6-DD8A-6046-95A3-9157EBEAED21}"/>
                </a:ext>
              </a:extLst>
            </p:cNvPr>
            <p:cNvGrpSpPr/>
            <p:nvPr/>
          </p:nvGrpSpPr>
          <p:grpSpPr>
            <a:xfrm>
              <a:off x="1117425" y="5157192"/>
              <a:ext cx="2599522" cy="642040"/>
              <a:chOff x="2475278" y="5186520"/>
              <a:chExt cx="2599522" cy="642040"/>
            </a:xfrm>
          </p:grpSpPr>
          <p:grpSp>
            <p:nvGrpSpPr>
              <p:cNvPr id="127" name="Group 9">
                <a:extLst>
                  <a:ext uri="{FF2B5EF4-FFF2-40B4-BE49-F238E27FC236}">
                    <a16:creationId xmlns:a16="http://schemas.microsoft.com/office/drawing/2014/main" id="{71CA1E85-9D15-3C49-9F37-2B4808834EB6}"/>
                  </a:ext>
                </a:extLst>
              </p:cNvPr>
              <p:cNvGrpSpPr/>
              <p:nvPr/>
            </p:nvGrpSpPr>
            <p:grpSpPr>
              <a:xfrm>
                <a:off x="2475278" y="5483347"/>
                <a:ext cx="2599522" cy="345213"/>
                <a:chOff x="5364088" y="1484784"/>
                <a:chExt cx="1440160" cy="360040"/>
              </a:xfrm>
            </p:grpSpPr>
            <p:sp>
              <p:nvSpPr>
                <p:cNvPr id="128" name="Rectangle 29">
                  <a:extLst>
                    <a:ext uri="{FF2B5EF4-FFF2-40B4-BE49-F238E27FC236}">
                      <a16:creationId xmlns:a16="http://schemas.microsoft.com/office/drawing/2014/main" id="{44F4860E-C809-624B-9CC6-63AF3F425C24}"/>
                    </a:ext>
                  </a:extLst>
                </p:cNvPr>
                <p:cNvSpPr/>
                <p:nvPr/>
              </p:nvSpPr>
              <p:spPr>
                <a:xfrm>
                  <a:off x="536408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9" name="Rectangle 30">
                  <a:extLst>
                    <a:ext uri="{FF2B5EF4-FFF2-40B4-BE49-F238E27FC236}">
                      <a16:creationId xmlns:a16="http://schemas.microsoft.com/office/drawing/2014/main" id="{18DBA8BC-6FB0-7D43-8939-6A6195189972}"/>
                    </a:ext>
                  </a:extLst>
                </p:cNvPr>
                <p:cNvSpPr/>
                <p:nvPr/>
              </p:nvSpPr>
              <p:spPr>
                <a:xfrm>
                  <a:off x="5724128" y="1484784"/>
                  <a:ext cx="360040" cy="36004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0" name="Rectangle 31">
                  <a:extLst>
                    <a:ext uri="{FF2B5EF4-FFF2-40B4-BE49-F238E27FC236}">
                      <a16:creationId xmlns:a16="http://schemas.microsoft.com/office/drawing/2014/main" id="{F75E5959-0C31-A84A-8952-85EAE56D7132}"/>
                    </a:ext>
                  </a:extLst>
                </p:cNvPr>
                <p:cNvSpPr/>
                <p:nvPr/>
              </p:nvSpPr>
              <p:spPr>
                <a:xfrm>
                  <a:off x="608416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1" name="Rectangle 32">
                  <a:extLst>
                    <a:ext uri="{FF2B5EF4-FFF2-40B4-BE49-F238E27FC236}">
                      <a16:creationId xmlns:a16="http://schemas.microsoft.com/office/drawing/2014/main" id="{AFDB5B2D-D83A-954D-8C1C-D494C1144714}"/>
                    </a:ext>
                  </a:extLst>
                </p:cNvPr>
                <p:cNvSpPr/>
                <p:nvPr/>
              </p:nvSpPr>
              <p:spPr>
                <a:xfrm>
                  <a:off x="644420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32" name="Pfeil nach unten 56">
                <a:extLst>
                  <a:ext uri="{FF2B5EF4-FFF2-40B4-BE49-F238E27FC236}">
                    <a16:creationId xmlns:a16="http://schemas.microsoft.com/office/drawing/2014/main" id="{F1167391-2AEF-B943-97CE-B5A267932486}"/>
                  </a:ext>
                </a:extLst>
              </p:cNvPr>
              <p:cNvSpPr/>
              <p:nvPr/>
            </p:nvSpPr>
            <p:spPr>
              <a:xfrm>
                <a:off x="3531277" y="5186520"/>
                <a:ext cx="399245" cy="23810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404E265-AED0-0748-B7A1-8D687D343D43}"/>
                    </a:ext>
                  </a:extLst>
                </p:cNvPr>
                <p:cNvSpPr txBox="1"/>
                <p:nvPr/>
              </p:nvSpPr>
              <p:spPr>
                <a:xfrm>
                  <a:off x="3869488" y="5472736"/>
                  <a:ext cx="14281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=4, </m:t>
                        </m:r>
                        <m:r>
                          <a:rPr lang="de-DE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a:rPr lang="de-DE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=75%</m:t>
                        </m:r>
                      </m:oMath>
                    </m:oMathPara>
                  </a14:m>
                  <a:endParaRPr lang="en-US" sz="1400" i="1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404E265-AED0-0748-B7A1-8D687D343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9488" y="5472736"/>
                  <a:ext cx="1428148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6" name="Pfeil nach unten 56">
            <a:extLst>
              <a:ext uri="{FF2B5EF4-FFF2-40B4-BE49-F238E27FC236}">
                <a16:creationId xmlns:a16="http://schemas.microsoft.com/office/drawing/2014/main" id="{C08D339D-7E5E-C649-8B6D-28FCD831D2DA}"/>
              </a:ext>
            </a:extLst>
          </p:cNvPr>
          <p:cNvSpPr/>
          <p:nvPr/>
        </p:nvSpPr>
        <p:spPr>
          <a:xfrm>
            <a:off x="6470526" y="1735474"/>
            <a:ext cx="357389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422566-1E52-B645-9A60-2277114442F3}"/>
              </a:ext>
            </a:extLst>
          </p:cNvPr>
          <p:cNvGrpSpPr/>
          <p:nvPr/>
        </p:nvGrpSpPr>
        <p:grpSpPr>
          <a:xfrm>
            <a:off x="3128207" y="1196752"/>
            <a:ext cx="5393867" cy="620996"/>
            <a:chOff x="3128207" y="1196752"/>
            <a:chExt cx="5393867" cy="620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8DDFCD4-AA76-1448-AEEE-6B0C6460DEF9}"/>
                    </a:ext>
                  </a:extLst>
                </p:cNvPr>
                <p:cNvSpPr txBox="1"/>
                <p:nvPr/>
              </p:nvSpPr>
              <p:spPr>
                <a:xfrm>
                  <a:off x="3128207" y="1196752"/>
                  <a:ext cx="144379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a14:m>
                  <a:r>
                    <a:rPr lang="en-US" sz="1400" dirty="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=30%</m:t>
                      </m:r>
                    </m:oMath>
                  </a14:m>
                  <a:endParaRPr lang="en-US" sz="1400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8DDFCD4-AA76-1448-AEEE-6B0C6460DE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8207" y="1196752"/>
                  <a:ext cx="1443793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9">
              <a:extLst>
                <a:ext uri="{FF2B5EF4-FFF2-40B4-BE49-F238E27FC236}">
                  <a16:creationId xmlns:a16="http://schemas.microsoft.com/office/drawing/2014/main" id="{5FA9A2D3-7B93-F44D-A460-506D3A66F9DF}"/>
                </a:ext>
              </a:extLst>
            </p:cNvPr>
            <p:cNvGrpSpPr/>
            <p:nvPr/>
          </p:nvGrpSpPr>
          <p:grpSpPr>
            <a:xfrm>
              <a:off x="4622790" y="1196752"/>
              <a:ext cx="3899284" cy="345213"/>
              <a:chOff x="5004048" y="1484784"/>
              <a:chExt cx="2160240" cy="360040"/>
            </a:xfrm>
          </p:grpSpPr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2969233E-8426-824C-9587-CC43A799C78C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Rectangle 29">
                <a:extLst>
                  <a:ext uri="{FF2B5EF4-FFF2-40B4-BE49-F238E27FC236}">
                    <a16:creationId xmlns:a16="http://schemas.microsoft.com/office/drawing/2014/main" id="{DA09FF10-2372-2B45-AAD8-A753FDC9B378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Rectangle 30">
                <a:extLst>
                  <a:ext uri="{FF2B5EF4-FFF2-40B4-BE49-F238E27FC236}">
                    <a16:creationId xmlns:a16="http://schemas.microsoft.com/office/drawing/2014/main" id="{5C6A036C-F404-2041-A1B1-E2EE0881AF27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Rectangle 31">
                <a:extLst>
                  <a:ext uri="{FF2B5EF4-FFF2-40B4-BE49-F238E27FC236}">
                    <a16:creationId xmlns:a16="http://schemas.microsoft.com/office/drawing/2014/main" id="{BA0CE15C-FC89-0B4F-AB2F-7DBEE575EC30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32">
                <a:extLst>
                  <a:ext uri="{FF2B5EF4-FFF2-40B4-BE49-F238E27FC236}">
                    <a16:creationId xmlns:a16="http://schemas.microsoft.com/office/drawing/2014/main" id="{C42C60AC-47D6-E748-ADC4-4F2AFD4C674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Rectangle 33">
                <a:extLst>
                  <a:ext uri="{FF2B5EF4-FFF2-40B4-BE49-F238E27FC236}">
                    <a16:creationId xmlns:a16="http://schemas.microsoft.com/office/drawing/2014/main" id="{5B56E688-1C70-A049-9419-47A3D248466D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cxnSp>
          <p:nvCxnSpPr>
            <p:cNvPr id="124" name="Gerade Verbindung mit Pfeil 36">
              <a:extLst>
                <a:ext uri="{FF2B5EF4-FFF2-40B4-BE49-F238E27FC236}">
                  <a16:creationId xmlns:a16="http://schemas.microsoft.com/office/drawing/2014/main" id="{7F2F9F30-0738-5240-AE3F-C1FFD5F354EF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40" y="1772816"/>
              <a:ext cx="6504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feld 37">
                  <a:extLst>
                    <a:ext uri="{FF2B5EF4-FFF2-40B4-BE49-F238E27FC236}">
                      <a16:creationId xmlns:a16="http://schemas.microsoft.com/office/drawing/2014/main" id="{160C731B-AE7B-3343-B11C-E7CEF7137F2A}"/>
                    </a:ext>
                  </a:extLst>
                </p:cNvPr>
                <p:cNvSpPr txBox="1"/>
                <p:nvPr/>
              </p:nvSpPr>
              <p:spPr>
                <a:xfrm>
                  <a:off x="4747147" y="1533706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25" name="Textfeld 37">
                  <a:extLst>
                    <a:ext uri="{FF2B5EF4-FFF2-40B4-BE49-F238E27FC236}">
                      <a16:creationId xmlns:a16="http://schemas.microsoft.com/office/drawing/2014/main" id="{160C731B-AE7B-3343-B11C-E7CEF7137F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147" y="1533706"/>
                  <a:ext cx="317639" cy="276533"/>
                </a:xfrm>
                <a:prstGeom prst="rect">
                  <a:avLst/>
                </a:prstGeom>
                <a:blipFill>
                  <a:blip r:embed="rId7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Gerade Verbindung mit Pfeil 36">
              <a:extLst>
                <a:ext uri="{FF2B5EF4-FFF2-40B4-BE49-F238E27FC236}">
                  <a16:creationId xmlns:a16="http://schemas.microsoft.com/office/drawing/2014/main" id="{F421326E-80B7-B845-BC5A-9D8DE314BE97}"/>
                </a:ext>
              </a:extLst>
            </p:cNvPr>
            <p:cNvCxnSpPr>
              <a:cxnSpLocks/>
            </p:cNvCxnSpPr>
            <p:nvPr/>
          </p:nvCxnSpPr>
          <p:spPr>
            <a:xfrm>
              <a:off x="5930410" y="1770237"/>
              <a:ext cx="587795" cy="257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feld 37">
                  <a:extLst>
                    <a:ext uri="{FF2B5EF4-FFF2-40B4-BE49-F238E27FC236}">
                      <a16:creationId xmlns:a16="http://schemas.microsoft.com/office/drawing/2014/main" id="{88FC9110-C9B3-5A48-A1A9-6BEDEDEACD78}"/>
                    </a:ext>
                  </a:extLst>
                </p:cNvPr>
                <p:cNvSpPr txBox="1"/>
                <p:nvPr/>
              </p:nvSpPr>
              <p:spPr>
                <a:xfrm>
                  <a:off x="6002539" y="1514047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7" name="Textfeld 37">
                  <a:extLst>
                    <a:ext uri="{FF2B5EF4-FFF2-40B4-BE49-F238E27FC236}">
                      <a16:creationId xmlns:a16="http://schemas.microsoft.com/office/drawing/2014/main" id="{88FC9110-C9B3-5A48-A1A9-6BEDEDEAC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539" y="1514047"/>
                  <a:ext cx="317639" cy="276533"/>
                </a:xfrm>
                <a:prstGeom prst="rect">
                  <a:avLst/>
                </a:prstGeom>
                <a:blipFill>
                  <a:blip r:embed="rId8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9" name="Gerade Verbindung mit Pfeil 36">
              <a:extLst>
                <a:ext uri="{FF2B5EF4-FFF2-40B4-BE49-F238E27FC236}">
                  <a16:creationId xmlns:a16="http://schemas.microsoft.com/office/drawing/2014/main" id="{D6BCC912-4E17-A845-A6B9-91DCA2C67947}"/>
                </a:ext>
              </a:extLst>
            </p:cNvPr>
            <p:cNvCxnSpPr>
              <a:cxnSpLocks/>
            </p:cNvCxnSpPr>
            <p:nvPr/>
          </p:nvCxnSpPr>
          <p:spPr>
            <a:xfrm>
              <a:off x="5272696" y="1780325"/>
              <a:ext cx="6504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feld 37">
                  <a:extLst>
                    <a:ext uri="{FF2B5EF4-FFF2-40B4-BE49-F238E27FC236}">
                      <a16:creationId xmlns:a16="http://schemas.microsoft.com/office/drawing/2014/main" id="{57E5ABD3-715D-F346-97B6-CCCF03792B70}"/>
                    </a:ext>
                  </a:extLst>
                </p:cNvPr>
                <p:cNvSpPr txBox="1"/>
                <p:nvPr/>
              </p:nvSpPr>
              <p:spPr>
                <a:xfrm>
                  <a:off x="5397603" y="1541215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0" name="Textfeld 37">
                  <a:extLst>
                    <a:ext uri="{FF2B5EF4-FFF2-40B4-BE49-F238E27FC236}">
                      <a16:creationId xmlns:a16="http://schemas.microsoft.com/office/drawing/2014/main" id="{57E5ABD3-715D-F346-97B6-CCCF03792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603" y="1541215"/>
                  <a:ext cx="317639" cy="276533"/>
                </a:xfrm>
                <a:prstGeom prst="rect">
                  <a:avLst/>
                </a:prstGeom>
                <a:blipFill>
                  <a:blip r:embed="rId9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59DECEF-3797-6E45-8B1B-9E178DBD68FD}"/>
              </a:ext>
            </a:extLst>
          </p:cNvPr>
          <p:cNvGrpSpPr/>
          <p:nvPr/>
        </p:nvGrpSpPr>
        <p:grpSpPr>
          <a:xfrm>
            <a:off x="188641" y="1411071"/>
            <a:ext cx="2520866" cy="1984855"/>
            <a:chOff x="6506279" y="1400229"/>
            <a:chExt cx="2520866" cy="1984855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3C44DA2-A86C-CF42-A3A2-56BAFF73646C}"/>
                </a:ext>
              </a:extLst>
            </p:cNvPr>
            <p:cNvGrpSpPr/>
            <p:nvPr/>
          </p:nvGrpSpPr>
          <p:grpSpPr>
            <a:xfrm>
              <a:off x="6506279" y="1400229"/>
              <a:ext cx="2520866" cy="1984855"/>
              <a:chOff x="6483337" y="1396351"/>
              <a:chExt cx="2277208" cy="1972190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5CC88377-25F3-C140-9C50-138AE65E72D7}"/>
                  </a:ext>
                </a:extLst>
              </p:cNvPr>
              <p:cNvGrpSpPr/>
              <p:nvPr/>
            </p:nvGrpSpPr>
            <p:grpSpPr>
              <a:xfrm>
                <a:off x="6483337" y="1396351"/>
                <a:ext cx="2277208" cy="1972190"/>
                <a:chOff x="6230959" y="1495219"/>
                <a:chExt cx="2643700" cy="2011969"/>
              </a:xfrm>
            </p:grpSpPr>
            <p:pic>
              <p:nvPicPr>
                <p:cNvPr id="175" name="Picture 174">
                  <a:extLst>
                    <a:ext uri="{FF2B5EF4-FFF2-40B4-BE49-F238E27FC236}">
                      <a16:creationId xmlns:a16="http://schemas.microsoft.com/office/drawing/2014/main" id="{E6A44541-C22F-024B-A7A5-9DA24ABF0B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0959" y="2167710"/>
                  <a:ext cx="1339478" cy="1339478"/>
                </a:xfrm>
                <a:prstGeom prst="rect">
                  <a:avLst/>
                </a:prstGeom>
              </p:spPr>
            </p:pic>
            <p:sp>
              <p:nvSpPr>
                <p:cNvPr id="176" name="Cloud Callout 175">
                  <a:extLst>
                    <a:ext uri="{FF2B5EF4-FFF2-40B4-BE49-F238E27FC236}">
                      <a16:creationId xmlns:a16="http://schemas.microsoft.com/office/drawing/2014/main" id="{05CABE60-0A2E-6A46-92CF-365CAA93A73E}"/>
                    </a:ext>
                  </a:extLst>
                </p:cNvPr>
                <p:cNvSpPr/>
                <p:nvPr/>
              </p:nvSpPr>
              <p:spPr bwMode="auto">
                <a:xfrm>
                  <a:off x="6978591" y="1495219"/>
                  <a:ext cx="1896068" cy="1005612"/>
                </a:xfrm>
                <a:prstGeom prst="cloudCallout">
                  <a:avLst>
                    <a:gd name="adj1" fmla="val -41986"/>
                    <a:gd name="adj2" fmla="val 55920"/>
                  </a:avLst>
                </a:prstGeom>
                <a:solidFill>
                  <a:schemeClr val="accent5"/>
                </a:solid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4B48D2CB-DCB4-DE41-8F80-D2239304A5B5}"/>
                  </a:ext>
                </a:extLst>
              </p:cNvPr>
              <p:cNvGrpSpPr/>
              <p:nvPr/>
            </p:nvGrpSpPr>
            <p:grpSpPr>
              <a:xfrm>
                <a:off x="7751572" y="1929400"/>
                <a:ext cx="301892" cy="305813"/>
                <a:chOff x="7697149" y="1925854"/>
                <a:chExt cx="301892" cy="305813"/>
              </a:xfrm>
            </p:grpSpPr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B852072C-FF6C-9846-A3FA-D9264A12428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7976735" y="1956782"/>
                  <a:ext cx="0" cy="235523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tx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020D0510-B10E-F346-BF8A-88182AFFC2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97149" y="1925854"/>
                      <a:ext cx="301892" cy="30581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oMath>
                        </m:oMathPara>
                      </a14:m>
                      <a:endParaRPr lang="en-US" sz="1400" dirty="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020D0510-B10E-F346-BF8A-88182AFFC2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97149" y="1925854"/>
                      <a:ext cx="301892" cy="305813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43D1693E-25A3-1943-B731-32A6ECA7FA2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316416" y="1967828"/>
              <a:ext cx="0" cy="237036"/>
            </a:xfrm>
            <a:prstGeom prst="straightConnector1">
              <a:avLst/>
            </a:prstGeom>
            <a:ln w="190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69B6497-05DC-1F46-A981-3F359945D52F}"/>
                    </a:ext>
                  </a:extLst>
                </p:cNvPr>
                <p:cNvSpPr txBox="1"/>
                <p:nvPr/>
              </p:nvSpPr>
              <p:spPr>
                <a:xfrm>
                  <a:off x="7543110" y="1535018"/>
                  <a:ext cx="11377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1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4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Time</a:t>
                  </a:r>
                  <a:r>
                    <a:rPr lang="en-US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US" sz="14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Aware</a:t>
                  </a:r>
                  <a:endParaRPr lang="en-US" sz="1400" b="1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69B6497-05DC-1F46-A981-3F359945D5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110" y="1535018"/>
                  <a:ext cx="1137747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22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119784A3-742D-544E-A427-AC553B1A3B64}"/>
              </a:ext>
            </a:extLst>
          </p:cNvPr>
          <p:cNvGrpSpPr/>
          <p:nvPr/>
        </p:nvGrpSpPr>
        <p:grpSpPr>
          <a:xfrm>
            <a:off x="6161358" y="3837700"/>
            <a:ext cx="2493904" cy="2039729"/>
            <a:chOff x="5960914" y="3852385"/>
            <a:chExt cx="3024336" cy="2039729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A5617072-435B-A74C-94BC-445EBB18C4C4}"/>
                </a:ext>
              </a:extLst>
            </p:cNvPr>
            <p:cNvGrpSpPr/>
            <p:nvPr/>
          </p:nvGrpSpPr>
          <p:grpSpPr>
            <a:xfrm>
              <a:off x="5960914" y="3852385"/>
              <a:ext cx="3024336" cy="2039729"/>
              <a:chOff x="5960914" y="3852385"/>
              <a:chExt cx="3024336" cy="2039729"/>
            </a:xfrm>
          </p:grpSpPr>
          <p:pic>
            <p:nvPicPr>
              <p:cNvPr id="183" name="Picture 182">
                <a:extLst>
                  <a:ext uri="{FF2B5EF4-FFF2-40B4-BE49-F238E27FC236}">
                    <a16:creationId xmlns:a16="http://schemas.microsoft.com/office/drawing/2014/main" id="{2FC78D29-9F22-BC42-BF7D-81E3F9BB2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0914" y="4646482"/>
                <a:ext cx="1339478" cy="1245632"/>
              </a:xfrm>
              <a:prstGeom prst="rect">
                <a:avLst/>
              </a:prstGeom>
            </p:spPr>
          </p:pic>
          <p:sp>
            <p:nvSpPr>
              <p:cNvPr id="184" name="Cloud Callout 183">
                <a:extLst>
                  <a:ext uri="{FF2B5EF4-FFF2-40B4-BE49-F238E27FC236}">
                    <a16:creationId xmlns:a16="http://schemas.microsoft.com/office/drawing/2014/main" id="{F513F479-5015-B24B-958A-F3244AFE7971}"/>
                  </a:ext>
                </a:extLst>
              </p:cNvPr>
              <p:cNvSpPr/>
              <p:nvPr/>
            </p:nvSpPr>
            <p:spPr bwMode="auto">
              <a:xfrm>
                <a:off x="6680995" y="3852385"/>
                <a:ext cx="2304255" cy="989722"/>
              </a:xfrm>
              <a:prstGeom prst="cloudCallout">
                <a:avLst>
                  <a:gd name="adj1" fmla="val -43466"/>
                  <a:gd name="adj2" fmla="val 65362"/>
                </a:avLst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de-DE" sz="16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90E0621-CE1D-BA40-ACA3-D0CFB9AE7DEE}"/>
                  </a:ext>
                </a:extLst>
              </p:cNvPr>
              <p:cNvSpPr txBox="1"/>
              <p:nvPr/>
            </p:nvSpPr>
            <p:spPr>
              <a:xfrm>
                <a:off x="6930836" y="4008692"/>
                <a:ext cx="18683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F5330045-FAA3-C241-BBA1-D2A479991083}"/>
                </a:ext>
              </a:extLst>
            </p:cNvPr>
            <p:cNvGrpSpPr/>
            <p:nvPr/>
          </p:nvGrpSpPr>
          <p:grpSpPr>
            <a:xfrm>
              <a:off x="7564079" y="4297399"/>
              <a:ext cx="492599" cy="307777"/>
              <a:chOff x="7564079" y="4297399"/>
              <a:chExt cx="492599" cy="307777"/>
            </a:xfrm>
          </p:grpSpPr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0D649421-C636-1146-86F9-33C1A2733B8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35610" y="4369010"/>
                <a:ext cx="0" cy="205246"/>
              </a:xfrm>
              <a:prstGeom prst="straightConnector1">
                <a:avLst/>
              </a:prstGeom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C6C6CEDB-3E0B-A745-9254-410964983D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56678" y="4369010"/>
                <a:ext cx="0" cy="205246"/>
              </a:xfrm>
              <a:prstGeom prst="straightConnector1">
                <a:avLst/>
              </a:prstGeom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AE878B9-7956-1842-9DDF-318B50BCB9CB}"/>
                      </a:ext>
                    </a:extLst>
                  </p:cNvPr>
                  <p:cNvSpPr txBox="1"/>
                  <p:nvPr/>
                </p:nvSpPr>
                <p:spPr>
                  <a:xfrm>
                    <a:off x="7564079" y="4297399"/>
                    <a:ext cx="40527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sz="14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AE878B9-7956-1842-9DDF-318B50BCB9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4079" y="4297399"/>
                    <a:ext cx="405274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AEEEFA-8AAE-0C49-9C65-BED866CD259D}"/>
              </a:ext>
            </a:extLst>
          </p:cNvPr>
          <p:cNvGrpSpPr/>
          <p:nvPr/>
        </p:nvGrpSpPr>
        <p:grpSpPr>
          <a:xfrm>
            <a:off x="467544" y="4005064"/>
            <a:ext cx="5430354" cy="345213"/>
            <a:chOff x="467544" y="4005064"/>
            <a:chExt cx="5430354" cy="345213"/>
          </a:xfrm>
        </p:grpSpPr>
        <p:grpSp>
          <p:nvGrpSpPr>
            <p:cNvPr id="101" name="Group 9">
              <a:extLst>
                <a:ext uri="{FF2B5EF4-FFF2-40B4-BE49-F238E27FC236}">
                  <a16:creationId xmlns:a16="http://schemas.microsoft.com/office/drawing/2014/main" id="{EA9443F0-1863-AD4A-9335-1D1F9F01FEA7}"/>
                </a:ext>
              </a:extLst>
            </p:cNvPr>
            <p:cNvGrpSpPr/>
            <p:nvPr/>
          </p:nvGrpSpPr>
          <p:grpSpPr>
            <a:xfrm>
              <a:off x="467544" y="4005064"/>
              <a:ext cx="3899284" cy="345213"/>
              <a:chOff x="5004048" y="1484784"/>
              <a:chExt cx="2160240" cy="360040"/>
            </a:xfrm>
          </p:grpSpPr>
          <p:sp>
            <p:nvSpPr>
              <p:cNvPr id="110" name="Rectangle 4">
                <a:extLst>
                  <a:ext uri="{FF2B5EF4-FFF2-40B4-BE49-F238E27FC236}">
                    <a16:creationId xmlns:a16="http://schemas.microsoft.com/office/drawing/2014/main" id="{2057E9D4-5A90-B74F-B833-191F40D2E0D9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Rectangle 29">
                <a:extLst>
                  <a:ext uri="{FF2B5EF4-FFF2-40B4-BE49-F238E27FC236}">
                    <a16:creationId xmlns:a16="http://schemas.microsoft.com/office/drawing/2014/main" id="{A8034D3D-BA2C-A84F-B470-074A67CA8579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Rectangle 30">
                <a:extLst>
                  <a:ext uri="{FF2B5EF4-FFF2-40B4-BE49-F238E27FC236}">
                    <a16:creationId xmlns:a16="http://schemas.microsoft.com/office/drawing/2014/main" id="{F96C34A7-5194-6C42-A83D-FDAE749BD216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31">
                <a:extLst>
                  <a:ext uri="{FF2B5EF4-FFF2-40B4-BE49-F238E27FC236}">
                    <a16:creationId xmlns:a16="http://schemas.microsoft.com/office/drawing/2014/main" id="{E96FA968-C54F-1D4D-90BB-83CD8510D8F8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Rectangle 32">
                <a:extLst>
                  <a:ext uri="{FF2B5EF4-FFF2-40B4-BE49-F238E27FC236}">
                    <a16:creationId xmlns:a16="http://schemas.microsoft.com/office/drawing/2014/main" id="{B9C6B0B2-1CAC-8A44-9A4C-6CA82BD678B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Rectangle 33">
                <a:extLst>
                  <a:ext uri="{FF2B5EF4-FFF2-40B4-BE49-F238E27FC236}">
                    <a16:creationId xmlns:a16="http://schemas.microsoft.com/office/drawing/2014/main" id="{BDD7B95D-81F1-EC41-BD1E-96E7938A4596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A24BCFD-DD7D-224D-B801-1D635BCE8BDB}"/>
                    </a:ext>
                  </a:extLst>
                </p:cNvPr>
                <p:cNvSpPr txBox="1"/>
                <p:nvPr/>
              </p:nvSpPr>
              <p:spPr>
                <a:xfrm>
                  <a:off x="4454105" y="4024264"/>
                  <a:ext cx="144379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a14:m>
                  <a:r>
                    <a:rPr lang="en-US" sz="1400" dirty="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=30%</m:t>
                      </m:r>
                    </m:oMath>
                  </a14:m>
                  <a:endParaRPr lang="en-US" sz="1400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A24BCFD-DD7D-224D-B801-1D635BCE8B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105" y="4024264"/>
                  <a:ext cx="1443793" cy="307777"/>
                </a:xfrm>
                <a:prstGeom prst="rect">
                  <a:avLst/>
                </a:prstGeom>
                <a:blipFill>
                  <a:blip r:embed="rId14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557FF2-AEE7-2C41-BC98-3852D0EC7D25}"/>
              </a:ext>
            </a:extLst>
          </p:cNvPr>
          <p:cNvGrpSpPr/>
          <p:nvPr/>
        </p:nvGrpSpPr>
        <p:grpSpPr>
          <a:xfrm>
            <a:off x="3232981" y="2043870"/>
            <a:ext cx="5731507" cy="1301943"/>
            <a:chOff x="3232981" y="2043870"/>
            <a:chExt cx="5731507" cy="13019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C19CCFC-71AF-E14D-8F6E-675E9647D354}"/>
                </a:ext>
              </a:extLst>
            </p:cNvPr>
            <p:cNvGrpSpPr/>
            <p:nvPr/>
          </p:nvGrpSpPr>
          <p:grpSpPr>
            <a:xfrm>
              <a:off x="3974168" y="2043870"/>
              <a:ext cx="4990320" cy="1301943"/>
              <a:chOff x="3974168" y="2043870"/>
              <a:chExt cx="4990320" cy="130194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9727A1-822B-144A-A11E-760B7FC3F0CA}"/>
                  </a:ext>
                </a:extLst>
              </p:cNvPr>
              <p:cNvGrpSpPr/>
              <p:nvPr/>
            </p:nvGrpSpPr>
            <p:grpSpPr>
              <a:xfrm>
                <a:off x="4785268" y="2449767"/>
                <a:ext cx="3368015" cy="622655"/>
                <a:chOff x="2862820" y="2387634"/>
                <a:chExt cx="3368015" cy="622655"/>
              </a:xfrm>
            </p:grpSpPr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A888A981-47E8-0640-8AF3-E59B579E83DF}"/>
                    </a:ext>
                  </a:extLst>
                </p:cNvPr>
                <p:cNvGrpSpPr/>
                <p:nvPr/>
              </p:nvGrpSpPr>
              <p:grpSpPr>
                <a:xfrm>
                  <a:off x="2862820" y="2387634"/>
                  <a:ext cx="3368015" cy="622655"/>
                  <a:chOff x="2066190" y="2225230"/>
                  <a:chExt cx="3368015" cy="622655"/>
                </a:xfrm>
              </p:grpSpPr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51EA143F-9CC8-A649-BF48-9A49C6D2852D}"/>
                      </a:ext>
                    </a:extLst>
                  </p:cNvPr>
                  <p:cNvGrpSpPr/>
                  <p:nvPr/>
                </p:nvGrpSpPr>
                <p:grpSpPr>
                  <a:xfrm>
                    <a:off x="2066190" y="2225230"/>
                    <a:ext cx="2806481" cy="619193"/>
                    <a:chOff x="2066190" y="2203744"/>
                    <a:chExt cx="2806481" cy="619193"/>
                  </a:xfrm>
                </p:grpSpPr>
                <p:sp>
                  <p:nvSpPr>
                    <p:cNvPr id="40" name="Pfeil nach unten 56">
                      <a:extLst>
                        <a:ext uri="{FF2B5EF4-FFF2-40B4-BE49-F238E27FC236}">
                          <a16:creationId xmlns:a16="http://schemas.microsoft.com/office/drawing/2014/main" id="{C3604DBA-97FC-9F42-930A-FB6D143DE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9592" y="2203744"/>
                      <a:ext cx="399245" cy="238100"/>
                    </a:xfrm>
                    <a:prstGeom prst="downArrow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7097FACB-EF71-0D48-9096-FE20403F18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66190" y="2480978"/>
                      <a:ext cx="2806481" cy="341959"/>
                      <a:chOff x="2000427" y="2412119"/>
                      <a:chExt cx="2806481" cy="341959"/>
                    </a:xfrm>
                  </p:grpSpPr>
                  <p:sp>
                    <p:nvSpPr>
                      <p:cNvPr id="33" name="Rectangle 36">
                        <a:extLst>
                          <a:ext uri="{FF2B5EF4-FFF2-40B4-BE49-F238E27FC236}">
                            <a16:creationId xmlns:a16="http://schemas.microsoft.com/office/drawing/2014/main" id="{30B8C365-1A68-6D4C-B183-76B440C6AE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00427" y="2413518"/>
                        <a:ext cx="609394" cy="34056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CA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S</a:t>
                        </a:r>
                      </a:p>
                    </p:txBody>
                  </p:sp>
                  <p:sp>
                    <p:nvSpPr>
                      <p:cNvPr id="35" name="Rectangle 38">
                        <a:extLst>
                          <a:ext uri="{FF2B5EF4-FFF2-40B4-BE49-F238E27FC236}">
                            <a16:creationId xmlns:a16="http://schemas.microsoft.com/office/drawing/2014/main" id="{99CF506F-5512-D342-8A52-CFAC9C94C7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65214" y="2413517"/>
                        <a:ext cx="268150" cy="340121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E</a:t>
                        </a:r>
                        <a:endParaRPr lang="en-CA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6" name="Rectangle 39">
                        <a:extLst>
                          <a:ext uri="{FF2B5EF4-FFF2-40B4-BE49-F238E27FC236}">
                            <a16:creationId xmlns:a16="http://schemas.microsoft.com/office/drawing/2014/main" id="{11704E9D-8A27-BF47-B56B-0104BFB32A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7224" y="2412952"/>
                        <a:ext cx="562363" cy="340686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S</a:t>
                        </a:r>
                        <a:endParaRPr lang="en-CA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85" name="Rectangle 38">
                        <a:extLst>
                          <a:ext uri="{FF2B5EF4-FFF2-40B4-BE49-F238E27FC236}">
                            <a16:creationId xmlns:a16="http://schemas.microsoft.com/office/drawing/2014/main" id="{CDC66FCF-FD32-2B4A-BED5-A03ED165F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0647" y="2413517"/>
                        <a:ext cx="268150" cy="34056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E</a:t>
                        </a:r>
                        <a:endParaRPr lang="en-CA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86" name="Rectangle 39">
                        <a:extLst>
                          <a:ext uri="{FF2B5EF4-FFF2-40B4-BE49-F238E27FC236}">
                            <a16:creationId xmlns:a16="http://schemas.microsoft.com/office/drawing/2014/main" id="{68729E96-08F7-6342-8A2C-0CF031FE45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75110" y="2413517"/>
                        <a:ext cx="581978" cy="34056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S</a:t>
                        </a:r>
                        <a:endParaRPr lang="en-CA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89" name="Rectangle 38">
                        <a:extLst>
                          <a:ext uri="{FF2B5EF4-FFF2-40B4-BE49-F238E27FC236}">
                            <a16:creationId xmlns:a16="http://schemas.microsoft.com/office/drawing/2014/main" id="{A31E4127-F644-EA4E-98B2-F0EE45A3F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758" y="2412119"/>
                        <a:ext cx="268150" cy="340954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E</a:t>
                        </a:r>
                        <a:endParaRPr lang="en-CA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142" name="Rectangle 39">
                    <a:extLst>
                      <a:ext uri="{FF2B5EF4-FFF2-40B4-BE49-F238E27FC236}">
                        <a16:creationId xmlns:a16="http://schemas.microsoft.com/office/drawing/2014/main" id="{D745DA82-14FD-E946-83DB-B80199718334}"/>
                      </a:ext>
                    </a:extLst>
                  </p:cNvPr>
                  <p:cNvSpPr/>
                  <p:nvPr/>
                </p:nvSpPr>
                <p:spPr>
                  <a:xfrm>
                    <a:off x="4871842" y="2500831"/>
                    <a:ext cx="562363" cy="34705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</a:rPr>
                      <a:t>S</a:t>
                    </a:r>
                    <a:endParaRPr lang="en-CA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0" name="Rectangle 38">
                  <a:extLst>
                    <a:ext uri="{FF2B5EF4-FFF2-40B4-BE49-F238E27FC236}">
                      <a16:creationId xmlns:a16="http://schemas.microsoft.com/office/drawing/2014/main" id="{13CF3E7E-442B-114D-A242-7ABDA4238920}"/>
                    </a:ext>
                  </a:extLst>
                </p:cNvPr>
                <p:cNvSpPr/>
                <p:nvPr/>
              </p:nvSpPr>
              <p:spPr>
                <a:xfrm>
                  <a:off x="4588210" y="2664867"/>
                  <a:ext cx="268150" cy="34542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26" name="Rectangle 36">
                <a:extLst>
                  <a:ext uri="{FF2B5EF4-FFF2-40B4-BE49-F238E27FC236}">
                    <a16:creationId xmlns:a16="http://schemas.microsoft.com/office/drawing/2014/main" id="{C55675A4-05AA-534B-9865-212FF542CA89}"/>
                  </a:ext>
                </a:extLst>
              </p:cNvPr>
              <p:cNvSpPr/>
              <p:nvPr/>
            </p:nvSpPr>
            <p:spPr>
              <a:xfrm>
                <a:off x="3974168" y="2047501"/>
                <a:ext cx="609394" cy="34056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44" name="Rectangle 38">
                <a:extLst>
                  <a:ext uri="{FF2B5EF4-FFF2-40B4-BE49-F238E27FC236}">
                    <a16:creationId xmlns:a16="http://schemas.microsoft.com/office/drawing/2014/main" id="{D1C020D7-5F5F-E548-B4B6-3FF2B91791B9}"/>
                  </a:ext>
                </a:extLst>
              </p:cNvPr>
              <p:cNvSpPr/>
              <p:nvPr/>
            </p:nvSpPr>
            <p:spPr>
              <a:xfrm>
                <a:off x="5702360" y="2047500"/>
                <a:ext cx="519205" cy="3401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5" name="Rectangle 39">
                <a:extLst>
                  <a:ext uri="{FF2B5EF4-FFF2-40B4-BE49-F238E27FC236}">
                    <a16:creationId xmlns:a16="http://schemas.microsoft.com/office/drawing/2014/main" id="{A7746E51-EABD-984D-A44A-11E28EDF08A3}"/>
                  </a:ext>
                </a:extLst>
              </p:cNvPr>
              <p:cNvSpPr/>
              <p:nvPr/>
            </p:nvSpPr>
            <p:spPr>
              <a:xfrm>
                <a:off x="6782480" y="2046935"/>
                <a:ext cx="562363" cy="34068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0" name="Rectangle 38">
                <a:extLst>
                  <a:ext uri="{FF2B5EF4-FFF2-40B4-BE49-F238E27FC236}">
                    <a16:creationId xmlns:a16="http://schemas.microsoft.com/office/drawing/2014/main" id="{56A59426-59E5-274C-88A2-5DE5B9A9ABE9}"/>
                  </a:ext>
                </a:extLst>
              </p:cNvPr>
              <p:cNvSpPr/>
              <p:nvPr/>
            </p:nvSpPr>
            <p:spPr>
              <a:xfrm>
                <a:off x="4550232" y="2047500"/>
                <a:ext cx="580203" cy="3405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1" name="Rectangle 39">
                <a:extLst>
                  <a:ext uri="{FF2B5EF4-FFF2-40B4-BE49-F238E27FC236}">
                    <a16:creationId xmlns:a16="http://schemas.microsoft.com/office/drawing/2014/main" id="{3EFD4B5A-E0F8-6A42-B5B9-5F72FB9E8995}"/>
                  </a:ext>
                </a:extLst>
              </p:cNvPr>
              <p:cNvSpPr/>
              <p:nvPr/>
            </p:nvSpPr>
            <p:spPr>
              <a:xfrm>
                <a:off x="5136748" y="2047500"/>
                <a:ext cx="581978" cy="34056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2" name="Rectangle 38">
                <a:extLst>
                  <a:ext uri="{FF2B5EF4-FFF2-40B4-BE49-F238E27FC236}">
                    <a16:creationId xmlns:a16="http://schemas.microsoft.com/office/drawing/2014/main" id="{DAF9B576-E1EE-0346-89D5-4872AA55F523}"/>
                  </a:ext>
                </a:extLst>
              </p:cNvPr>
              <p:cNvSpPr/>
              <p:nvPr/>
            </p:nvSpPr>
            <p:spPr>
              <a:xfrm>
                <a:off x="7341580" y="2046102"/>
                <a:ext cx="530208" cy="34095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7" name="Rectangle 38">
                <a:extLst>
                  <a:ext uri="{FF2B5EF4-FFF2-40B4-BE49-F238E27FC236}">
                    <a16:creationId xmlns:a16="http://schemas.microsoft.com/office/drawing/2014/main" id="{A56BF69B-3AA3-914F-82AA-8E93136B4CA3}"/>
                  </a:ext>
                </a:extLst>
              </p:cNvPr>
              <p:cNvSpPr/>
              <p:nvPr/>
            </p:nvSpPr>
            <p:spPr>
              <a:xfrm>
                <a:off x="6206416" y="2046101"/>
                <a:ext cx="577512" cy="3401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3" name="Rectangle 39">
                <a:extLst>
                  <a:ext uri="{FF2B5EF4-FFF2-40B4-BE49-F238E27FC236}">
                    <a16:creationId xmlns:a16="http://schemas.microsoft.com/office/drawing/2014/main" id="{F362EDBE-BF16-8647-AAFD-8D795A32D80A}"/>
                  </a:ext>
                </a:extLst>
              </p:cNvPr>
              <p:cNvSpPr/>
              <p:nvPr/>
            </p:nvSpPr>
            <p:spPr>
              <a:xfrm>
                <a:off x="7871788" y="2044138"/>
                <a:ext cx="562363" cy="34068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4" name="Rectangle 38">
                <a:extLst>
                  <a:ext uri="{FF2B5EF4-FFF2-40B4-BE49-F238E27FC236}">
                    <a16:creationId xmlns:a16="http://schemas.microsoft.com/office/drawing/2014/main" id="{F628BF61-3BFF-AC47-9F56-12DFC19739C7}"/>
                  </a:ext>
                </a:extLst>
              </p:cNvPr>
              <p:cNvSpPr/>
              <p:nvPr/>
            </p:nvSpPr>
            <p:spPr>
              <a:xfrm>
                <a:off x="8434280" y="2043870"/>
                <a:ext cx="530208" cy="34095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5" name="Rectangle 38">
                <a:extLst>
                  <a:ext uri="{FF2B5EF4-FFF2-40B4-BE49-F238E27FC236}">
                    <a16:creationId xmlns:a16="http://schemas.microsoft.com/office/drawing/2014/main" id="{391E3FB3-0ACF-064D-9F68-A288EEE2E460}"/>
                  </a:ext>
                </a:extLst>
              </p:cNvPr>
              <p:cNvSpPr/>
              <p:nvPr/>
            </p:nvSpPr>
            <p:spPr>
              <a:xfrm>
                <a:off x="8150238" y="2723135"/>
                <a:ext cx="268150" cy="34481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cxnSp>
            <p:nvCxnSpPr>
              <p:cNvPr id="133" name="Gerade Verbindung mit Pfeil 29">
                <a:extLst>
                  <a:ext uri="{FF2B5EF4-FFF2-40B4-BE49-F238E27FC236}">
                    <a16:creationId xmlns:a16="http://schemas.microsoft.com/office/drawing/2014/main" id="{9274A407-3EB8-1C44-BEC3-C4F97D876276}"/>
                  </a:ext>
                </a:extLst>
              </p:cNvPr>
              <p:cNvCxnSpPr/>
              <p:nvPr/>
            </p:nvCxnSpPr>
            <p:spPr>
              <a:xfrm>
                <a:off x="5394656" y="3323675"/>
                <a:ext cx="29475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Gerade Verbindung mit Pfeil 31">
                <a:extLst>
                  <a:ext uri="{FF2B5EF4-FFF2-40B4-BE49-F238E27FC236}">
                    <a16:creationId xmlns:a16="http://schemas.microsoft.com/office/drawing/2014/main" id="{3872F0B2-8EF7-7C4D-AC65-36396E88F6A1}"/>
                  </a:ext>
                </a:extLst>
              </p:cNvPr>
              <p:cNvCxnSpPr/>
              <p:nvPr/>
            </p:nvCxnSpPr>
            <p:spPr>
              <a:xfrm>
                <a:off x="4793987" y="3330409"/>
                <a:ext cx="56759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Textfeld 32">
                    <a:extLst>
                      <a:ext uri="{FF2B5EF4-FFF2-40B4-BE49-F238E27FC236}">
                        <a16:creationId xmlns:a16="http://schemas.microsoft.com/office/drawing/2014/main" id="{0653239A-CDDD-D34A-8F33-E196993325B4}"/>
                      </a:ext>
                    </a:extLst>
                  </p:cNvPr>
                  <p:cNvSpPr txBox="1"/>
                  <p:nvPr/>
                </p:nvSpPr>
                <p:spPr>
                  <a:xfrm>
                    <a:off x="4952424" y="3069281"/>
                    <a:ext cx="317639" cy="276532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de-DE" sz="1200" b="0" i="1" baseline="-2500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200" b="0" i="1" baseline="-25000" dirty="0">
                      <a:solidFill>
                        <a:schemeClr val="tx2">
                          <a:lumMod val="50000"/>
                        </a:schemeClr>
                      </a:solidFill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47" name="Textfeld 32">
                    <a:extLst>
                      <a:ext uri="{FF2B5EF4-FFF2-40B4-BE49-F238E27FC236}">
                        <a16:creationId xmlns:a16="http://schemas.microsoft.com/office/drawing/2014/main" id="{0653239A-CDDD-D34A-8F33-E196993325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2424" y="3069281"/>
                    <a:ext cx="317639" cy="2765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feld 33">
                    <a:extLst>
                      <a:ext uri="{FF2B5EF4-FFF2-40B4-BE49-F238E27FC236}">
                        <a16:creationId xmlns:a16="http://schemas.microsoft.com/office/drawing/2014/main" id="{1E67CE0F-F529-DA4A-89D7-58DB2D4AE95B}"/>
                      </a:ext>
                    </a:extLst>
                  </p:cNvPr>
                  <p:cNvSpPr txBox="1"/>
                  <p:nvPr/>
                </p:nvSpPr>
                <p:spPr>
                  <a:xfrm>
                    <a:off x="5375334" y="3061452"/>
                    <a:ext cx="317639" cy="276532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𝑒</m:t>
                          </m:r>
                        </m:oMath>
                      </m:oMathPara>
                    </a14:m>
                    <a:endParaRPr lang="en-US" sz="1200" b="0" i="1" baseline="-2500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48" name="Textfeld 33">
                    <a:extLst>
                      <a:ext uri="{FF2B5EF4-FFF2-40B4-BE49-F238E27FC236}">
                        <a16:creationId xmlns:a16="http://schemas.microsoft.com/office/drawing/2014/main" id="{1E67CE0F-F529-DA4A-89D7-58DB2D4AE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5334" y="3061452"/>
                    <a:ext cx="317639" cy="2765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2E803280-2AFD-B74B-AB3A-DD2313D2A595}"/>
                    </a:ext>
                  </a:extLst>
                </p:cNvPr>
                <p:cNvSpPr txBox="1"/>
                <p:nvPr/>
              </p:nvSpPr>
              <p:spPr>
                <a:xfrm>
                  <a:off x="3232981" y="2761183"/>
                  <a:ext cx="14110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a14:m>
                  <a:r>
                    <a:rPr lang="en-US" sz="1400" dirty="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=50%</m:t>
                      </m:r>
                    </m:oMath>
                  </a14:m>
                  <a:endParaRPr lang="en-US" sz="1400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2E803280-2AFD-B74B-AB3A-DD2313D2A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2981" y="2761183"/>
                  <a:ext cx="1411027" cy="307777"/>
                </a:xfrm>
                <a:prstGeom prst="rect">
                  <a:avLst/>
                </a:prstGeom>
                <a:blipFill>
                  <a:blip r:embed="rId17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280405-0060-784E-B1F8-ADC4CFDB3B7F}"/>
              </a:ext>
            </a:extLst>
          </p:cNvPr>
          <p:cNvGrpSpPr/>
          <p:nvPr/>
        </p:nvGrpSpPr>
        <p:grpSpPr>
          <a:xfrm>
            <a:off x="2612851" y="1848278"/>
            <a:ext cx="3304573" cy="3380922"/>
            <a:chOff x="283018" y="2138076"/>
            <a:chExt cx="3113920" cy="3068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4C83499D-6740-3444-9888-6C434FDA87FE}"/>
                    </a:ext>
                  </a:extLst>
                </p:cNvPr>
                <p:cNvSpPr txBox="1"/>
                <p:nvPr/>
              </p:nvSpPr>
              <p:spPr>
                <a:xfrm>
                  <a:off x="823915" y="2763154"/>
                  <a:ext cx="142019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a14:m>
                  <a:r>
                    <a:rPr lang="en-US" sz="1400" dirty="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=50%</m:t>
                      </m:r>
                    </m:oMath>
                  </a14:m>
                  <a:endParaRPr lang="en-US" sz="1400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4C83499D-6740-3444-9888-6C434FDA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915" y="2763154"/>
                  <a:ext cx="1420197" cy="307777"/>
                </a:xfrm>
                <a:prstGeom prst="rect">
                  <a:avLst/>
                </a:prstGeom>
                <a:blipFill>
                  <a:blip r:embed="rId18"/>
                  <a:stretch>
                    <a:fillRect t="-3704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7B80B943-88AE-9044-B151-34AE62C817B5}"/>
                </a:ext>
              </a:extLst>
            </p:cNvPr>
            <p:cNvGrpSpPr/>
            <p:nvPr/>
          </p:nvGrpSpPr>
          <p:grpSpPr>
            <a:xfrm>
              <a:off x="283018" y="2138076"/>
              <a:ext cx="3113920" cy="3068735"/>
              <a:chOff x="386177" y="2549116"/>
              <a:chExt cx="1815253" cy="24277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521095FE-DB45-1748-8F7A-CAD5997C8646}"/>
                  </a:ext>
                </a:extLst>
              </p:cNvPr>
              <p:cNvGrpSpPr/>
              <p:nvPr/>
            </p:nvGrpSpPr>
            <p:grpSpPr>
              <a:xfrm>
                <a:off x="386177" y="2549116"/>
                <a:ext cx="1815253" cy="2427700"/>
                <a:chOff x="140398" y="2636109"/>
                <a:chExt cx="1815253" cy="2427700"/>
              </a:xfrm>
            </p:grpSpPr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5A892629-3E0B-6E45-B07D-B6AE5AC325D3}"/>
                    </a:ext>
                  </a:extLst>
                </p:cNvPr>
                <p:cNvGrpSpPr/>
                <p:nvPr/>
              </p:nvGrpSpPr>
              <p:grpSpPr>
                <a:xfrm>
                  <a:off x="140398" y="3433641"/>
                  <a:ext cx="1630168" cy="1630168"/>
                  <a:chOff x="239963" y="2311407"/>
                  <a:chExt cx="1630168" cy="1630168"/>
                </a:xfrm>
              </p:grpSpPr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A5FE094A-56A0-6D47-B35B-E78018E56A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4539" y="2690376"/>
                    <a:ext cx="484906" cy="387925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0AA48645-6945-C043-905E-7A579E1AD7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21">
                            <a14:imgEffect>
                              <a14:backgroundRemoval t="14377" b="96326" l="9904" r="89936">
                                <a14:foregroundMark x1="44569" y1="43291" x2="47764" y2="35304"/>
                                <a14:foregroundMark x1="48722" y1="35304" x2="55751" y2="22045"/>
                                <a14:foregroundMark x1="51118" y1="30511" x2="65495" y2="32109"/>
                                <a14:foregroundMark x1="64856" y1="33706" x2="70447" y2="41214"/>
                                <a14:foregroundMark x1="69808" y1="43291" x2="65495" y2="51278"/>
                                <a14:foregroundMark x1="66454" y1="50799" x2="75080" y2="59744"/>
                                <a14:foregroundMark x1="75399" y1="62939" x2="65176" y2="74601"/>
                                <a14:foregroundMark x1="65495" y1="74601" x2="67252" y2="90575"/>
                                <a14:foregroundMark x1="65176" y1="84185" x2="66134" y2="91693"/>
                                <a14:foregroundMark x1="66134" y1="91214" x2="60543" y2="90575"/>
                                <a14:foregroundMark x1="61022" y1="92173" x2="55751" y2="75719"/>
                                <a14:foregroundMark x1="50160" y1="90575" x2="42173" y2="88978"/>
                                <a14:foregroundMark x1="41214" y1="88978" x2="47444" y2="59265"/>
                                <a14:foregroundMark x1="46486" y1="59265" x2="33067" y2="61342"/>
                                <a14:foregroundMark x1="34026" y1="61342" x2="31310" y2="41693"/>
                                <a14:foregroundMark x1="30351" y1="41214" x2="30351" y2="41214"/>
                                <a14:foregroundMark x1="30351" y1="39617" x2="37859" y2="38019"/>
                                <a14:foregroundMark x1="37859" y1="37380" x2="42173" y2="51757"/>
                                <a14:foregroundMark x1="56709" y1="45367" x2="56709" y2="45367"/>
                                <a14:foregroundMark x1="57029" y1="53994" x2="57029" y2="53994"/>
                                <a14:foregroundMark x1="57987" y1="64537" x2="57987" y2="64537"/>
                                <a14:foregroundMark x1="58626" y1="65655" x2="58626" y2="65655"/>
                                <a14:foregroundMark x1="62300" y1="60863" x2="62300" y2="60863"/>
                                <a14:foregroundMark x1="62300" y1="60863" x2="62300" y2="60863"/>
                                <a14:foregroundMark x1="58946" y1="53355" x2="58946" y2="53355"/>
                                <a14:foregroundMark x1="58307" y1="51278" x2="58307" y2="51278"/>
                                <a14:foregroundMark x1="58626" y1="48562" x2="58626" y2="48562"/>
                                <a14:foregroundMark x1="59585" y1="44888" x2="59585" y2="44888"/>
                                <a14:foregroundMark x1="60224" y1="43770" x2="60224" y2="43770"/>
                                <a14:foregroundMark x1="60863" y1="42173" x2="60863" y2="42173"/>
                                <a14:foregroundMark x1="61342" y1="41693" x2="61342" y2="41693"/>
                                <a14:foregroundMark x1="61661" y1="41693" x2="61661" y2="41693"/>
                                <a14:foregroundMark x1="61661" y1="41693" x2="61661" y2="41693"/>
                                <a14:foregroundMark x1="61342" y1="40096" x2="61342" y2="40096"/>
                                <a14:foregroundMark x1="58946" y1="37380" x2="58946" y2="37380"/>
                                <a14:foregroundMark x1="58626" y1="37380" x2="58626" y2="37380"/>
                                <a14:foregroundMark x1="57348" y1="36901" x2="57348" y2="36901"/>
                                <a14:foregroundMark x1="55431" y1="34345" x2="55431" y2="34345"/>
                                <a14:foregroundMark x1="51118" y1="41693" x2="51118" y2="41693"/>
                                <a14:foregroundMark x1="51118" y1="41693" x2="51118" y2="41693"/>
                                <a14:foregroundMark x1="50799" y1="45367" x2="50479" y2="49681"/>
                                <a14:foregroundMark x1="50479" y1="49201" x2="50479" y2="49201"/>
                                <a14:foregroundMark x1="50799" y1="51278" x2="50799" y2="51278"/>
                                <a14:foregroundMark x1="53355" y1="40575" x2="48403" y2="73642"/>
                                <a14:foregroundMark x1="51118" y1="70447" x2="52396" y2="85304"/>
                                <a14:foregroundMark x1="57668" y1="61981" x2="64856" y2="81629"/>
                                <a14:foregroundMark x1="63259" y1="57668" x2="71406" y2="68211"/>
                                <a14:foregroundMark x1="34345" y1="46006" x2="47444" y2="57188"/>
                                <a14:foregroundMark x1="55751" y1="61342" x2="55751" y2="61342"/>
                                <a14:foregroundMark x1="54952" y1="62460" x2="56709" y2="53355"/>
                                <a14:foregroundMark x1="59585" y1="64058" x2="60543" y2="58786"/>
                                <a14:foregroundMark x1="55751" y1="58786" x2="55751" y2="58786"/>
                                <a14:foregroundMark x1="55751" y1="58786" x2="55751" y2="58786"/>
                                <a14:foregroundMark x1="56709" y1="61342" x2="56709" y2="61342"/>
                                <a14:foregroundMark x1="56709" y1="59744" x2="56709" y2="59744"/>
                                <a14:foregroundMark x1="56709" y1="58786" x2="56709" y2="58786"/>
                                <a14:foregroundMark x1="56709" y1="58786" x2="56709" y2="5878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9963" y="2311407"/>
                    <a:ext cx="1630168" cy="1630168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3" name="Cloud Callout 192">
                      <a:extLst>
                        <a:ext uri="{FF2B5EF4-FFF2-40B4-BE49-F238E27FC236}">
                          <a16:creationId xmlns:a16="http://schemas.microsoft.com/office/drawing/2014/main" id="{1C0346DC-5E63-FB43-A436-750E9299F83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6779" y="2636109"/>
                      <a:ext cx="1738872" cy="990839"/>
                    </a:xfrm>
                    <a:prstGeom prst="cloudCallout">
                      <a:avLst>
                        <a:gd name="adj1" fmla="val -13649"/>
                        <a:gd name="adj2" fmla="val 87702"/>
                      </a:avLst>
                    </a:prstGeom>
                    <a:solidFill>
                      <a:schemeClr val="accent5"/>
                    </a:solidFill>
                    <a:ln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/>
                  </p:spPr>
                  <p:txBody>
                    <a:bodyPr vert="horz" wrap="square" lIns="0" tIns="0" rIns="0" bIns="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dirty="0">
                          <a:latin typeface="+mj-lt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    </a:t>
                      </a:r>
                    </a:p>
                  </p:txBody>
                </p:sp>
              </mc:Choice>
              <mc:Fallback xmlns="">
                <p:sp>
                  <p:nvSpPr>
                    <p:cNvPr id="193" name="Cloud Callout 192">
                      <a:extLst>
                        <a:ext uri="{FF2B5EF4-FFF2-40B4-BE49-F238E27FC236}">
                          <a16:creationId xmlns:a16="http://schemas.microsoft.com/office/drawing/2014/main" id="{1C0346DC-5E63-FB43-A436-750E9299F8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16779" y="2636109"/>
                      <a:ext cx="1738872" cy="990839"/>
                    </a:xfrm>
                    <a:prstGeom prst="cloudCallout">
                      <a:avLst>
                        <a:gd name="adj1" fmla="val -13649"/>
                        <a:gd name="adj2" fmla="val 87702"/>
                      </a:avLst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EC50E0A7-BEFC-9E49-9E99-4A9D4C7801E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313081" y="3044507"/>
                <a:ext cx="0" cy="189896"/>
              </a:xfrm>
              <a:prstGeom prst="straightConnector1">
                <a:avLst/>
              </a:prstGeom>
              <a:ln w="19050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B48FFA01-8CF5-8C49-9194-E8358775F61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85143" y="3057681"/>
                <a:ext cx="0" cy="189897"/>
              </a:xfrm>
              <a:prstGeom prst="straightConnector1">
                <a:avLst/>
              </a:prstGeom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07F0E014-64F2-0246-A842-E580CF3E6EA4}"/>
                  </a:ext>
                </a:extLst>
              </p:cNvPr>
              <p:cNvSpPr txBox="1"/>
              <p:nvPr/>
            </p:nvSpPr>
            <p:spPr>
              <a:xfrm>
                <a:off x="634187" y="2755415"/>
                <a:ext cx="1498325" cy="243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 Aware &amp; Collision Recovery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B23CD719-0FEF-A641-94C0-DBFD0584D8E1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126" y="2993365"/>
                    <a:ext cx="444022" cy="2921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>
                        <a:latin typeface="+mj-lt"/>
                      </a:rPr>
                      <a:t>   or</a:t>
                    </a:r>
                  </a:p>
                </p:txBody>
              </p:sp>
            </mc:Choice>
            <mc:Fallback xmlns="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B23CD719-0FEF-A641-94C0-DBFD0584D8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126" y="2993365"/>
                    <a:ext cx="444022" cy="29218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t="-3030" b="-121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1045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Frame Length Optimization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Conventional System</a:t>
            </a:r>
            <a:r>
              <a:rPr lang="en-US" sz="2000" baseline="30000" dirty="0">
                <a:solidFill>
                  <a:srgbClr val="004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[1-3]</a:t>
            </a:r>
            <a:endParaRPr lang="en-US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Reading efficiency: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𝑐𝑜𝑛𝑣</m:t>
                        </m:r>
                        <m: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.</m:t>
                        </m:r>
                      </m:sub>
                    </m:sSub>
                    <m:r>
                      <a:rPr lang="de-DE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de-DE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de-DE" sz="16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𝐿</m:t>
                        </m:r>
                      </m:den>
                    </m:f>
                  </m:oMath>
                </a14:m>
                <a:endParaRPr lang="de-DE" sz="1600" i="1" kern="0" dirty="0">
                  <a:solidFill>
                    <a:srgbClr val="000364"/>
                  </a:solidFill>
                  <a:latin typeface="Cambria Math"/>
                  <a:ea typeface="Cambria Math"/>
                </a:endParaRPr>
              </a:p>
              <a:p>
                <a:r>
                  <a:rPr lang="en-US" sz="1600" kern="0" dirty="0"/>
                  <a:t>For optimum  frame length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𝑐𝑜𝑛𝑣</m:t>
                            </m:r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.</m:t>
                            </m:r>
                          </m:sub>
                        </m:sSub>
                      </m:num>
                      <m:den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i="1" kern="0">
                        <a:latin typeface="Cambria Math"/>
                      </a:rPr>
                      <m:t>=0</m:t>
                    </m:r>
                  </m:oMath>
                </a14:m>
                <a:endParaRPr lang="de-DE" sz="1600" kern="0" dirty="0">
                  <a:solidFill>
                    <a:srgbClr val="000364"/>
                  </a:solidFill>
                  <a:ea typeface="Cambria Math"/>
                </a:endParaRPr>
              </a:p>
              <a:p>
                <a:r>
                  <a:rPr lang="en-US" sz="1600" kern="0" dirty="0"/>
                  <a:t>Proposed optimum conventional frame length:</a:t>
                </a:r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4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36">
                <a:extLst>
                  <a:ext uri="{FF2B5EF4-FFF2-40B4-BE49-F238E27FC236}">
                    <a16:creationId xmlns:a16="http://schemas.microsoft.com/office/drawing/2014/main" id="{7632AE13-2C9C-4240-97C1-8CAC031DE63C}"/>
                  </a:ext>
                </a:extLst>
              </p:cNvPr>
              <p:cNvSpPr/>
              <p:nvPr/>
            </p:nvSpPr>
            <p:spPr>
              <a:xfrm>
                <a:off x="5940152" y="291696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13" name="Rechteck 36">
                <a:extLst>
                  <a:ext uri="{FF2B5EF4-FFF2-40B4-BE49-F238E27FC236}">
                    <a16:creationId xmlns:a16="http://schemas.microsoft.com/office/drawing/2014/main" id="{7632AE13-2C9C-4240-97C1-8CAC031DE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916966"/>
                <a:ext cx="2592288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/>
              <p:nvPr/>
            </p:nvSpPr>
            <p:spPr>
              <a:xfrm>
                <a:off x="1233624" y="3192080"/>
                <a:ext cx="1368152" cy="504056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sz="1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de-DE" sz="1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6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b="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624" y="3192080"/>
                <a:ext cx="1368152" cy="50405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0D3971B-54F9-C646-B8E6-6284E970E3F3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[2]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3C68DE-FA0D-4043-947F-3A6FB69B7D73}"/>
              </a:ext>
            </a:extLst>
          </p:cNvPr>
          <p:cNvSpPr txBox="1"/>
          <p:nvPr/>
        </p:nvSpPr>
        <p:spPr>
          <a:xfrm>
            <a:off x="2627784" y="5822937"/>
            <a:ext cx="165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[3]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L. Zhu and T. Yum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2010.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238334-DE0D-DF4D-8BD4-7AA7F136E5B3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24" name="Pfeil nach unten 64">
            <a:extLst>
              <a:ext uri="{FF2B5EF4-FFF2-40B4-BE49-F238E27FC236}">
                <a16:creationId xmlns:a16="http://schemas.microsoft.com/office/drawing/2014/main" id="{322A8DCF-882B-094F-A914-FD4D96992F0B}"/>
              </a:ext>
            </a:extLst>
          </p:cNvPr>
          <p:cNvSpPr/>
          <p:nvPr/>
        </p:nvSpPr>
        <p:spPr>
          <a:xfrm>
            <a:off x="7073207" y="370816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EE0495-5216-0543-92C2-3F7BEC6DFCBC}"/>
                  </a:ext>
                </a:extLst>
              </p:cNvPr>
              <p:cNvSpPr txBox="1"/>
              <p:nvPr/>
            </p:nvSpPr>
            <p:spPr>
              <a:xfrm>
                <a:off x="7300730" y="3995772"/>
                <a:ext cx="846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EE0495-5216-0543-92C2-3F7BEC6D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3995772"/>
                <a:ext cx="846129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Pfeil nach unten 7">
            <a:extLst>
              <a:ext uri="{FF2B5EF4-FFF2-40B4-BE49-F238E27FC236}">
                <a16:creationId xmlns:a16="http://schemas.microsoft.com/office/drawing/2014/main" id="{46F87D5B-37D5-304D-B497-C509F5428850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8A6D071-76B2-A14E-8948-EBA1653E160A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65">
                <a:extLst>
                  <a:ext uri="{FF2B5EF4-FFF2-40B4-BE49-F238E27FC236}">
                    <a16:creationId xmlns:a16="http://schemas.microsoft.com/office/drawing/2014/main" id="{A3C0FF5F-9AAF-874D-8478-703853383649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2" name="Textfeld 65">
                <a:extLst>
                  <a:ext uri="{FF2B5EF4-FFF2-40B4-BE49-F238E27FC236}">
                    <a16:creationId xmlns:a16="http://schemas.microsoft.com/office/drawing/2014/main" id="{A3C0FF5F-9AAF-874D-8478-703853383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43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Aware System</a:t>
            </a: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Reading efficiency:</a:t>
                </a:r>
              </a:p>
              <a:p>
                <a:pPr marL="360363" lvl="1" indent="0">
                  <a:buNone/>
                </a:pPr>
                <a:r>
                  <a:rPr lang="en-US" sz="1600" kern="0" dirty="0">
                    <a:solidFill>
                      <a:schemeClr val="tx1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𝑇𝐴</m:t>
                        </m:r>
                      </m:sub>
                    </m:sSub>
                    <m:r>
                      <a:rPr lang="en-US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1600" i="1" kern="0" dirty="0">
                  <a:solidFill>
                    <a:srgbClr val="000364"/>
                  </a:solidFill>
                  <a:latin typeface="Cambria Math"/>
                  <a:ea typeface="Cambria Math"/>
                </a:endParaRPr>
              </a:p>
              <a:p>
                <a:r>
                  <a:rPr lang="en-US" sz="1600" kern="0" dirty="0"/>
                  <a:t>For optimum  frame length</a:t>
                </a:r>
              </a:p>
              <a:p>
                <a:pPr marL="360363" lvl="1" indent="0">
                  <a:buNone/>
                </a:pPr>
                <a:r>
                  <a:rPr lang="en-US" sz="1600" kern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  <a:ea typeface="Cambria Math"/>
                              </a:rPr>
                              <m:t>𝑇𝐴</m:t>
                            </m:r>
                          </m:sub>
                        </m:sSub>
                      </m:num>
                      <m:den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en-US" sz="1600" i="1" kern="0">
                        <a:latin typeface="Cambria Math"/>
                      </a:rPr>
                      <m:t>=0</m:t>
                    </m:r>
                  </m:oMath>
                </a14:m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r>
                  <a:rPr lang="en-US" sz="1600" kern="0" dirty="0"/>
                  <a:t>After simplifications:</a:t>
                </a:r>
              </a:p>
              <a:p>
                <a:pPr marL="360363" lvl="1" indent="0">
                  <a:buNone/>
                </a:pPr>
                <a:r>
                  <a:rPr lang="en-US" sz="1600" kern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600" i="1" ker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𝑇𝐴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6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𝑇𝐴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+0.5</m:t>
                    </m:r>
                    <m:d>
                      <m:d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d>
                    <m:r>
                      <a:rPr lang="en-US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1600" kern="0" dirty="0">
                    <a:solidFill>
                      <a:schemeClr val="tx1"/>
                    </a:solidFill>
                    <a:ea typeface="Cambria Math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sz="1600" kern="0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ker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ker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600" ker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ker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sz="1600" kern="0">
                                <a:latin typeface="Cambria Math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ker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kern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kern="0" dirty="0"/>
                  <a:t>  is the slot duration constant</a:t>
                </a:r>
                <a:endParaRPr lang="en-US" sz="1600" kern="0" dirty="0">
                  <a:solidFill>
                    <a:srgbClr val="000364"/>
                  </a:solidFill>
                  <a:ea typeface="Cambria Math"/>
                </a:endParaRPr>
              </a:p>
              <a:p>
                <a:r>
                  <a:rPr lang="en-US" sz="1600" kern="0" dirty="0"/>
                  <a:t>Proposed optimum time aware frame length:</a:t>
                </a:r>
              </a:p>
              <a:p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4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/>
              <p:nvPr/>
            </p:nvSpPr>
            <p:spPr>
              <a:xfrm>
                <a:off x="1917700" y="4725144"/>
                <a:ext cx="2651204" cy="885784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𝑇𝐴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sz="1400" b="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00" y="4725144"/>
                <a:ext cx="2651204" cy="88578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9">
                <a:extLst>
                  <a:ext uri="{FF2B5EF4-FFF2-40B4-BE49-F238E27FC236}">
                    <a16:creationId xmlns:a16="http://schemas.microsoft.com/office/drawing/2014/main" id="{476F8834-D163-6441-B408-5B6448A4FCB5}"/>
                  </a:ext>
                </a:extLst>
              </p:cNvPr>
              <p:cNvSpPr txBox="1"/>
              <p:nvPr/>
            </p:nvSpPr>
            <p:spPr>
              <a:xfrm>
                <a:off x="7455155" y="3808096"/>
                <a:ext cx="86126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</a:t>
                </a:r>
                <a:r>
                  <a:rPr lang="pt-BR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z="1600" i="1" dirty="0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r>
                      <m:rPr>
                        <m:nor/>
                      </m:rPr>
                      <a:rPr lang="pt-BR" sz="1600" i="1" dirty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de-DE" sz="16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17" name="Textfeld 9">
                <a:extLst>
                  <a:ext uri="{FF2B5EF4-FFF2-40B4-BE49-F238E27FC236}">
                    <a16:creationId xmlns:a16="http://schemas.microsoft.com/office/drawing/2014/main" id="{476F8834-D163-6441-B408-5B6448A4F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155" y="3808096"/>
                <a:ext cx="861261" cy="338554"/>
              </a:xfrm>
              <a:prstGeom prst="rect">
                <a:avLst/>
              </a:prstGeom>
              <a:blipFill>
                <a:blip r:embed="rId7"/>
                <a:stretch>
                  <a:fillRect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36">
                <a:extLst>
                  <a:ext uri="{FF2B5EF4-FFF2-40B4-BE49-F238E27FC236}">
                    <a16:creationId xmlns:a16="http://schemas.microsoft.com/office/drawing/2014/main" id="{F1456CC5-AA49-424A-BEAC-BA4DD66C9706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𝑇𝐴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 dirty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 i="1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15" name="Rechteck 36">
                <a:extLst>
                  <a:ext uri="{FF2B5EF4-FFF2-40B4-BE49-F238E27FC236}">
                    <a16:creationId xmlns:a16="http://schemas.microsoft.com/office/drawing/2014/main" id="{F1456CC5-AA49-424A-BEAC-BA4DD66C9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35">
            <a:extLst>
              <a:ext uri="{FF2B5EF4-FFF2-40B4-BE49-F238E27FC236}">
                <a16:creationId xmlns:a16="http://schemas.microsoft.com/office/drawing/2014/main" id="{EF8438A2-C368-D94D-8B1E-FB83225DD964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19" name="Pfeil nach unten 64">
            <a:extLst>
              <a:ext uri="{FF2B5EF4-FFF2-40B4-BE49-F238E27FC236}">
                <a16:creationId xmlns:a16="http://schemas.microsoft.com/office/drawing/2014/main" id="{8DE83E7A-5FD5-7D47-A630-ADFED43F7139}"/>
              </a:ext>
            </a:extLst>
          </p:cNvPr>
          <p:cNvSpPr/>
          <p:nvPr/>
        </p:nvSpPr>
        <p:spPr>
          <a:xfrm>
            <a:off x="7073207" y="3700060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 nach unten 64">
            <a:extLst>
              <a:ext uri="{FF2B5EF4-FFF2-40B4-BE49-F238E27FC236}">
                <a16:creationId xmlns:a16="http://schemas.microsoft.com/office/drawing/2014/main" id="{42964B9D-3653-8E42-B07A-694EAC5345A9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3595EC-4F10-8A43-868C-8DCCED7306AA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64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𝑇𝐴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3595EC-4F10-8A43-868C-8DCCED730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644920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Pfeil nach unten 7">
            <a:extLst>
              <a:ext uri="{FF2B5EF4-FFF2-40B4-BE49-F238E27FC236}">
                <a16:creationId xmlns:a16="http://schemas.microsoft.com/office/drawing/2014/main" id="{A44C248A-E14B-DF4B-A12F-6CF3078D1C6C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DAE6FF-E3E7-7840-BC2E-D6DACE507D54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65">
                <a:extLst>
                  <a:ext uri="{FF2B5EF4-FFF2-40B4-BE49-F238E27FC236}">
                    <a16:creationId xmlns:a16="http://schemas.microsoft.com/office/drawing/2014/main" id="{6BB07E0B-7003-984B-A138-68AD88876969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0" name="Textfeld 65">
                <a:extLst>
                  <a:ext uri="{FF2B5EF4-FFF2-40B4-BE49-F238E27FC236}">
                    <a16:creationId xmlns:a16="http://schemas.microsoft.com/office/drawing/2014/main" id="{6BB07E0B-7003-984B-A138-68AD88876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1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918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08/07/2018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Frame length comparison</a:t>
                </a: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i="1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: 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Slot duration constant</a:t>
                </a:r>
                <a:endParaRPr lang="en-US" sz="1400" i="1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675403"/>
              </p:ext>
            </p:extLst>
          </p:nvPr>
        </p:nvGraphicFramePr>
        <p:xfrm>
          <a:off x="466725" y="2492895"/>
          <a:ext cx="3927636" cy="3528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825507"/>
              </p:ext>
            </p:extLst>
          </p:nvPr>
        </p:nvGraphicFramePr>
        <p:xfrm>
          <a:off x="4538823" y="2492896"/>
          <a:ext cx="4105275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70079B25-9549-2241-A2FA-28CA887CF3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30" y="2852936"/>
            <a:ext cx="3837225" cy="30963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2F8990-8234-7945-81D6-157D86BEF1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40" y="2852936"/>
            <a:ext cx="396044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94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Percentages of the mean reading time reduction</a:t>
                </a:r>
              </a:p>
              <a:p>
                <a:pPr lvl="1"/>
                <a:r>
                  <a:rPr lang="en-US" sz="1400" kern="0" dirty="0"/>
                  <a:t>FSA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𝑇𝐴</m:t>
                        </m:r>
                      </m:sub>
                    </m:sSub>
                  </m:oMath>
                </a14:m>
                <a:r>
                  <a:rPr lang="en-US" sz="1400" kern="0" dirty="0"/>
                  <a:t>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𝑐𝑜𝑛𝑣</m:t>
                        </m:r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en-US" sz="1400" kern="0" dirty="0"/>
              </a:p>
              <a:p>
                <a:pPr lvl="1"/>
                <a:r>
                  <a:rPr lang="en-US" sz="1400" kern="0" dirty="0"/>
                  <a:t>1000 iterations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400" kern="0" dirty="0"/>
              </a:p>
              <a:p>
                <a:pPr marL="360363" lvl="1" indent="0">
                  <a:buNone/>
                </a:pPr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E5F445B-2ACE-4B4A-9245-FE73B45D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90051"/>
            <a:ext cx="8062540" cy="35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72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Collision Recovery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platzhalter 6">
                <a:extLst>
                  <a:ext uri="{FF2B5EF4-FFF2-40B4-BE49-F238E27FC236}">
                    <a16:creationId xmlns:a16="http://schemas.microsoft.com/office/drawing/2014/main" id="{DA02AD6B-1A49-A744-94C2-9C2C23CCF1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kern="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Reading efficiency:  </a:t>
                </a:r>
              </a:p>
              <a:p>
                <a:pPr marL="0" indent="0">
                  <a:buNone/>
                </a:pPr>
                <a:r>
                  <a:rPr lang="en-US" sz="1600" b="0" dirty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𝑇𝐶𝑅</m:t>
                        </m:r>
                      </m:sub>
                    </m:sSub>
                    <m:r>
                      <a:rPr lang="ar-EG" sz="1600" b="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ar-EG" sz="16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ar-EG" sz="16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nary>
                          <m:naryPr>
                            <m:chr m:val="∑"/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=2</m:t>
                            </m:r>
                          </m:sub>
                          <m:sup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  <m:e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𝑃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1+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(0)⋅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EG" sz="1600" b="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ar-EG" sz="1600" b="0" dirty="0"/>
                  <a:t>	</a:t>
                </a:r>
              </a:p>
              <a:p>
                <a:r>
                  <a:rPr lang="en-US" sz="1600" kern="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For optimum frame length</a:t>
                </a:r>
              </a:p>
              <a:p>
                <a:pPr marL="180975" lvl="1" indent="0">
                  <a:buNone/>
                </a:pPr>
                <a:r>
                  <a:rPr lang="en-US" sz="1600" b="0" dirty="0">
                    <a:ea typeface="Cambria Math"/>
                  </a:rPr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dirty="0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 dirty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de-DE" sz="1600" b="0" i="1" dirty="0" smtClean="0">
                                <a:latin typeface="Cambria Math"/>
                                <a:ea typeface="Cambria Math"/>
                              </a:rPr>
                              <m:t>𝐶𝑅</m:t>
                            </m:r>
                          </m:sub>
                        </m:sSub>
                      </m:num>
                      <m:den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b="0" i="1" dirty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b="0" dirty="0">
                  <a:ea typeface="Cambria Math"/>
                </a:endParaRPr>
              </a:p>
              <a:p>
                <a:r>
                  <a:rPr lang="en-US" sz="1600" kern="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After simplifications</a:t>
                </a:r>
              </a:p>
              <a:p>
                <a:pPr marL="360363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latin typeface="Cambria Math"/>
                                        <a:ea typeface="Cambria Math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latin typeface="Cambria Math"/>
                                        <a:ea typeface="Cambria Math"/>
                                      </a:rPr>
                                      <m:t>𝑇𝐴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600" i="1" dirty="0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600" i="1" dirty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 dirty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1600" i="1" dirty="0">
                        <a:latin typeface="Cambria Math"/>
                        <a:ea typeface="Cambria Math"/>
                      </a:rPr>
                      <m:t>−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latin typeface="Cambria Math"/>
                                    <a:ea typeface="Cambria Math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600" i="1" dirty="0">
                                    <a:latin typeface="Cambria Math"/>
                                    <a:ea typeface="Cambria Math"/>
                                  </a:rPr>
                                  <m:t>𝑇𝐴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i="1" dirty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 dirty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de-DE" sz="1600" i="1" dirty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1600" i="1" dirty="0">
                        <a:latin typeface="Cambria Math"/>
                        <a:ea typeface="Cambria Math"/>
                      </a:rPr>
                      <m:t>0.5</m:t>
                    </m:r>
                    <m:d>
                      <m:d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de-DE" sz="1600" i="1" dirty="0">
                            <a:latin typeface="Cambria Math"/>
                            <a:ea typeface="Cambria Math"/>
                          </a:rPr>
                          <m:t>1−</m:t>
                        </m:r>
                        <m:r>
                          <a:rPr lang="de-DE" sz="1600" i="1" dirty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  <m:r>
                      <a:rPr lang="de-DE" sz="1600" i="1" dirty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de-DE" sz="16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de-DE" sz="1600" i="1" dirty="0">
                            <a:latin typeface="Cambria Math"/>
                            <a:ea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de-DE" sz="160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dirty="0"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de-DE" sz="1600" i="1" dirty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600" i="1" dirty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1600" kern="0" dirty="0">
                    <a:solidFill>
                      <a:schemeClr val="tx1"/>
                    </a:solidFill>
                    <a:ea typeface="Cambria Math"/>
                  </a:rPr>
                  <a:t>,</a:t>
                </a:r>
                <a:endParaRPr lang="en-US" sz="1600" kern="0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  <a:p>
                <a:endParaRPr lang="en-US" sz="1600" kern="0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  <a:p>
                <a:r>
                  <a:rPr lang="en-US" sz="1600" kern="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The proposed final solution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9" name="Textplatzhalter 6">
                <a:extLst>
                  <a:ext uri="{FF2B5EF4-FFF2-40B4-BE49-F238E27FC236}">
                    <a16:creationId xmlns:a16="http://schemas.microsoft.com/office/drawing/2014/main" id="{DA02AD6B-1A49-A744-94C2-9C2C23CCF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Abgerundetes Rechteck 15">
                <a:extLst>
                  <a:ext uri="{FF2B5EF4-FFF2-40B4-BE49-F238E27FC236}">
                    <a16:creationId xmlns:a16="http://schemas.microsoft.com/office/drawing/2014/main" id="{D0E46537-A72A-984E-89F1-7AD1DC3FC7BF}"/>
                  </a:ext>
                </a:extLst>
              </p:cNvPr>
              <p:cNvSpPr/>
              <p:nvPr/>
            </p:nvSpPr>
            <p:spPr>
              <a:xfrm>
                <a:off x="611560" y="4437112"/>
                <a:ext cx="4608512" cy="864096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𝐶</m:t>
                          </m:r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400" b="0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b="0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1−</m:t>
                                      </m:r>
                                      <m:r>
                                        <a:rPr lang="de-DE" sz="1400" b="0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e>
                      </m:d>
                    </m:oMath>
                  </m:oMathPara>
                </a14:m>
                <a:endParaRPr lang="en-US" sz="1400" b="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Abgerundetes Rechteck 15">
                <a:extLst>
                  <a:ext uri="{FF2B5EF4-FFF2-40B4-BE49-F238E27FC236}">
                    <a16:creationId xmlns:a16="http://schemas.microsoft.com/office/drawing/2014/main" id="{D0E46537-A72A-984E-89F1-7AD1DC3FC7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437112"/>
                <a:ext cx="4608512" cy="86409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9">
                <a:extLst>
                  <a:ext uri="{FF2B5EF4-FFF2-40B4-BE49-F238E27FC236}">
                    <a16:creationId xmlns:a16="http://schemas.microsoft.com/office/drawing/2014/main" id="{B8D5093D-F110-4F4B-9A46-EA3F902584D2}"/>
                  </a:ext>
                </a:extLst>
              </p:cNvPr>
              <p:cNvSpPr txBox="1"/>
              <p:nvPr/>
            </p:nvSpPr>
            <p:spPr>
              <a:xfrm>
                <a:off x="7908712" y="3808096"/>
                <a:ext cx="856388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</a:t>
                </a:r>
                <a:r>
                  <a:rPr lang="pt-BR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z="1600" i="1" dirty="0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r>
                      <m:rPr>
                        <m:nor/>
                      </m:rPr>
                      <a:rPr lang="pt-BR" sz="1600" i="1" dirty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de-DE" sz="16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0" name="Textfeld 9">
                <a:extLst>
                  <a:ext uri="{FF2B5EF4-FFF2-40B4-BE49-F238E27FC236}">
                    <a16:creationId xmlns:a16="http://schemas.microsoft.com/office/drawing/2014/main" id="{B8D5093D-F110-4F4B-9A46-EA3F90258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712" y="3808096"/>
                <a:ext cx="856388" cy="338554"/>
              </a:xfrm>
              <a:prstGeom prst="rect">
                <a:avLst/>
              </a:prstGeom>
              <a:blipFill>
                <a:blip r:embed="rId6"/>
                <a:stretch>
                  <a:fillRect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6">
                <a:extLst>
                  <a:ext uri="{FF2B5EF4-FFF2-40B4-BE49-F238E27FC236}">
                    <a16:creationId xmlns:a16="http://schemas.microsoft.com/office/drawing/2014/main" id="{5B996CF1-2FA7-EC44-9BB1-95E24FF39B5C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𝑇𝐶𝐴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 dirty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 i="1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de-DE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m:rPr>
                          <m:nor/>
                        </m:rPr>
                        <a:rPr lang="en-US" sz="12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31" name="Rechteck 36">
                <a:extLst>
                  <a:ext uri="{FF2B5EF4-FFF2-40B4-BE49-F238E27FC236}">
                    <a16:creationId xmlns:a16="http://schemas.microsoft.com/office/drawing/2014/main" id="{5B996CF1-2FA7-EC44-9BB1-95E24FF39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hteck 35">
            <a:extLst>
              <a:ext uri="{FF2B5EF4-FFF2-40B4-BE49-F238E27FC236}">
                <a16:creationId xmlns:a16="http://schemas.microsoft.com/office/drawing/2014/main" id="{D5ED43F6-1241-BA46-9BDD-AAFF2E8AAB63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33" name="Pfeil nach unten 64">
            <a:extLst>
              <a:ext uri="{FF2B5EF4-FFF2-40B4-BE49-F238E27FC236}">
                <a16:creationId xmlns:a16="http://schemas.microsoft.com/office/drawing/2014/main" id="{F7171CD4-F876-C340-89F1-F0BCA66335FD}"/>
              </a:ext>
            </a:extLst>
          </p:cNvPr>
          <p:cNvSpPr/>
          <p:nvPr/>
        </p:nvSpPr>
        <p:spPr>
          <a:xfrm>
            <a:off x="7524328" y="3700060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feil nach unten 64">
            <a:extLst>
              <a:ext uri="{FF2B5EF4-FFF2-40B4-BE49-F238E27FC236}">
                <a16:creationId xmlns:a16="http://schemas.microsoft.com/office/drawing/2014/main" id="{21CBC1F1-447D-E447-80FD-F8A4B0713BE5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E334B3-9054-CB41-A449-F2759087E4B2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7493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𝑇𝐶𝐴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E334B3-9054-CB41-A449-F2759087E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749308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Pfeil nach unten 7">
            <a:extLst>
              <a:ext uri="{FF2B5EF4-FFF2-40B4-BE49-F238E27FC236}">
                <a16:creationId xmlns:a16="http://schemas.microsoft.com/office/drawing/2014/main" id="{57C8AA07-7F65-A346-997F-ABF7F69637C8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E23DA1-68A2-0D47-A95A-37D020BE47C2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65">
                <a:extLst>
                  <a:ext uri="{FF2B5EF4-FFF2-40B4-BE49-F238E27FC236}">
                    <a16:creationId xmlns:a16="http://schemas.microsoft.com/office/drawing/2014/main" id="{70127A7D-96C8-6948-9F08-0BD2632C4964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8" name="Textfeld 65">
                <a:extLst>
                  <a:ext uri="{FF2B5EF4-FFF2-40B4-BE49-F238E27FC236}">
                    <a16:creationId xmlns:a16="http://schemas.microsoft.com/office/drawing/2014/main" id="{70127A7D-96C8-6948-9F08-0BD2632C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9">
                <a:extLst>
                  <a:ext uri="{FF2B5EF4-FFF2-40B4-BE49-F238E27FC236}">
                    <a16:creationId xmlns:a16="http://schemas.microsoft.com/office/drawing/2014/main" id="{5871FCA8-5B80-9240-8076-B57D9394DAF5}"/>
                  </a:ext>
                </a:extLst>
              </p:cNvPr>
              <p:cNvSpPr txBox="1"/>
              <p:nvPr/>
            </p:nvSpPr>
            <p:spPr>
              <a:xfrm>
                <a:off x="6949103" y="3813657"/>
                <a:ext cx="35920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de-DE" sz="16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9" name="Textfeld 9">
                <a:extLst>
                  <a:ext uri="{FF2B5EF4-FFF2-40B4-BE49-F238E27FC236}">
                    <a16:creationId xmlns:a16="http://schemas.microsoft.com/office/drawing/2014/main" id="{5871FCA8-5B80-9240-8076-B57D9394D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103" y="3813657"/>
                <a:ext cx="35920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Pfeil nach unten 64">
            <a:extLst>
              <a:ext uri="{FF2B5EF4-FFF2-40B4-BE49-F238E27FC236}">
                <a16:creationId xmlns:a16="http://schemas.microsoft.com/office/drawing/2014/main" id="{CD6D736C-DAB8-EC4F-A46E-14A93E726F34}"/>
              </a:ext>
            </a:extLst>
          </p:cNvPr>
          <p:cNvSpPr/>
          <p:nvPr/>
        </p:nvSpPr>
        <p:spPr>
          <a:xfrm>
            <a:off x="6578587" y="3705621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7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Collision Recovery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08/07/2018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dirty="0"/>
                  <a:t>Frame 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length</a:t>
                </a:r>
                <a:r>
                  <a:rPr lang="en-US" sz="1600" dirty="0"/>
                  <a:t> comparison</a:t>
                </a:r>
                <a:endParaRPr lang="en-US" sz="1600" kern="0" dirty="0"/>
              </a:p>
              <a:p>
                <a:pPr lvl="1"/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i="1" kern="0" dirty="0"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4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400" kern="0" dirty="0">
                    <a:cs typeface="Calibri" panose="020F0502020204030204" pitchFamily="34" charset="0"/>
                  </a:rPr>
                  <a:t>:</a:t>
                </a:r>
                <a:r>
                  <a:rPr lang="en-US" sz="1400" i="1" kern="0" dirty="0">
                    <a:cs typeface="Calibri" panose="020F0502020204030204" pitchFamily="34" charset="0"/>
                  </a:rPr>
                  <a:t> </a:t>
                </a:r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collision recovery capability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: 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Slot duration constant</a:t>
                </a:r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311705"/>
              </p:ext>
            </p:extLst>
          </p:nvPr>
        </p:nvGraphicFramePr>
        <p:xfrm>
          <a:off x="466725" y="2780928"/>
          <a:ext cx="3927636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933"/>
              </p:ext>
            </p:extLst>
          </p:nvPr>
        </p:nvGraphicFramePr>
        <p:xfrm>
          <a:off x="4538823" y="2780928"/>
          <a:ext cx="4105275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AB6087F-CA5E-D94C-92C2-1C487DED42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9" y="3140968"/>
            <a:ext cx="3863628" cy="2840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392EF9-69BB-1E45-8E86-141194CABC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86" y="3140968"/>
            <a:ext cx="4035556" cy="28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21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Collision Recovery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Percentages of the mean reading time reduction</a:t>
                </a:r>
              </a:p>
              <a:p>
                <a:pPr lvl="1"/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FSA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/>
                          </a:rPr>
                          <m:t>𝑇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1400" i="1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400" kern="0" dirty="0"/>
                  <a:t> </a:t>
                </a:r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𝑐𝑜𝑛𝑣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en-US" sz="1400" kern="0" dirty="0"/>
              </a:p>
              <a:p>
                <a:pPr lvl="1"/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1000 iterations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=0.2</m:t>
                    </m:r>
                    <m:r>
                      <a:rPr lang="de-DE" sz="1400" b="0" i="0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endParaRPr lang="en-US" sz="1400" kern="0" dirty="0"/>
              </a:p>
              <a:p>
                <a:pPr lvl="1"/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753C4F2-8ED2-F249-98E5-061370FCF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2659728"/>
            <a:ext cx="7992069" cy="35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30887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Identification</a:t>
            </a:r>
            <a:r>
              <a:rPr lang="en-US" dirty="0"/>
              <a:t> Systems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A50460BD-5C68-0344-B061-325EE184D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BB974B-35A6-284D-A4B8-EF5C297EE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858117"/>
            <a:ext cx="4968553" cy="3240360"/>
          </a:xfrm>
          <a:prstGeom prst="rect">
            <a:avLst/>
          </a:prstGeom>
        </p:spPr>
      </p:pic>
      <p:sp>
        <p:nvSpPr>
          <p:cNvPr id="13" name="Cloud Callout 12">
            <a:extLst>
              <a:ext uri="{FF2B5EF4-FFF2-40B4-BE49-F238E27FC236}">
                <a16:creationId xmlns:a16="http://schemas.microsoft.com/office/drawing/2014/main" id="{57154741-1B0A-3844-9862-0C6C15524BBD}"/>
              </a:ext>
            </a:extLst>
          </p:cNvPr>
          <p:cNvSpPr/>
          <p:nvPr/>
        </p:nvSpPr>
        <p:spPr bwMode="auto">
          <a:xfrm>
            <a:off x="297519" y="1094341"/>
            <a:ext cx="3770425" cy="1763775"/>
          </a:xfrm>
          <a:prstGeom prst="cloudCallout">
            <a:avLst>
              <a:gd name="adj1" fmla="val 15715"/>
              <a:gd name="adj2" fmla="val 69126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Cloud Callout 20">
            <a:extLst>
              <a:ext uri="{FF2B5EF4-FFF2-40B4-BE49-F238E27FC236}">
                <a16:creationId xmlns:a16="http://schemas.microsoft.com/office/drawing/2014/main" id="{DF0C2B2A-F8B7-364F-9DE2-1F8C48854D06}"/>
              </a:ext>
            </a:extLst>
          </p:cNvPr>
          <p:cNvSpPr/>
          <p:nvPr/>
        </p:nvSpPr>
        <p:spPr bwMode="auto">
          <a:xfrm>
            <a:off x="4860032" y="1094341"/>
            <a:ext cx="3888432" cy="1624941"/>
          </a:xfrm>
          <a:prstGeom prst="cloudCallout">
            <a:avLst>
              <a:gd name="adj1" fmla="val -19704"/>
              <a:gd name="adj2" fmla="val 67732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20A0FE-DFE5-7942-9655-CB8325C9C7B4}"/>
              </a:ext>
            </a:extLst>
          </p:cNvPr>
          <p:cNvSpPr txBox="1"/>
          <p:nvPr/>
        </p:nvSpPr>
        <p:spPr>
          <a:xfrm>
            <a:off x="611560" y="1340768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Limited to LOS scanning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955F8A-458A-764D-9E26-8BE300C6A12B}"/>
              </a:ext>
            </a:extLst>
          </p:cNvPr>
          <p:cNvSpPr txBox="1"/>
          <p:nvPr/>
        </p:nvSpPr>
        <p:spPr>
          <a:xfrm>
            <a:off x="5292080" y="1340768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Not limited to LOS scanning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CA218C-525D-C749-8A3E-14967F14B19E}"/>
              </a:ext>
            </a:extLst>
          </p:cNvPr>
          <p:cNvSpPr txBox="1"/>
          <p:nvPr/>
        </p:nvSpPr>
        <p:spPr>
          <a:xfrm>
            <a:off x="2231208" y="131180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manual intervention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0E3C07-7F81-C541-9915-0CEF79B4B62D}"/>
              </a:ext>
            </a:extLst>
          </p:cNvPr>
          <p:cNvSpPr txBox="1"/>
          <p:nvPr/>
        </p:nvSpPr>
        <p:spPr>
          <a:xfrm>
            <a:off x="6804248" y="1296320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Fully automated process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66579D-908A-644F-A51B-95EC537F4700}"/>
              </a:ext>
            </a:extLst>
          </p:cNvPr>
          <p:cNvSpPr txBox="1"/>
          <p:nvPr/>
        </p:nvSpPr>
        <p:spPr>
          <a:xfrm rot="1189976">
            <a:off x="743517" y="2075858"/>
            <a:ext cx="141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Limited storage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20FFE3-B462-F44E-8341-0CC31A5AAA5F}"/>
              </a:ext>
            </a:extLst>
          </p:cNvPr>
          <p:cNvSpPr txBox="1"/>
          <p:nvPr/>
        </p:nvSpPr>
        <p:spPr>
          <a:xfrm rot="862934">
            <a:off x="5376392" y="1923295"/>
            <a:ext cx="141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More storage capacity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1A4283-1D7A-6343-80DC-0181A2B488E4}"/>
              </a:ext>
            </a:extLst>
          </p:cNvPr>
          <p:cNvSpPr txBox="1"/>
          <p:nvPr/>
        </p:nvSpPr>
        <p:spPr>
          <a:xfrm>
            <a:off x="6243144" y="1711841"/>
            <a:ext cx="141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  <a:latin typeface="+mj-lt"/>
              </a:rPr>
              <a:t>Read/write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763CB7-8AD8-1346-A9DA-FDAC37463C44}"/>
              </a:ext>
            </a:extLst>
          </p:cNvPr>
          <p:cNvSpPr txBox="1"/>
          <p:nvPr/>
        </p:nvSpPr>
        <p:spPr>
          <a:xfrm>
            <a:off x="1477611" y="1798806"/>
            <a:ext cx="141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  <a:latin typeface="+mj-lt"/>
              </a:rPr>
              <a:t>Only 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D471F7-9025-D143-ABCC-6752FAD36373}"/>
              </a:ext>
            </a:extLst>
          </p:cNvPr>
          <p:cNvSpPr txBox="1"/>
          <p:nvPr/>
        </p:nvSpPr>
        <p:spPr>
          <a:xfrm rot="20536629">
            <a:off x="6724672" y="1914962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</a:rPr>
              <a:t>Significantly faster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8A38-5A4F-674C-A0CB-44531F09F340}"/>
              </a:ext>
            </a:extLst>
          </p:cNvPr>
          <p:cNvSpPr txBox="1"/>
          <p:nvPr/>
        </p:nvSpPr>
        <p:spPr>
          <a:xfrm rot="20536629">
            <a:off x="1954877" y="2137153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</a:rPr>
              <a:t>Limited 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33DBF-BF2B-BC41-8AE3-E7D44BB8C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664" y="3339010"/>
            <a:ext cx="682420" cy="682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7212A8-C7C8-8E43-B1D9-6AB97EFFF0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382" y="3399067"/>
            <a:ext cx="571523" cy="5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1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Multiple Collision Recovery Coefficients 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8B574945-A9E8-BF4C-A8BE-21A1825A675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ea typeface="Cambria Math"/>
                    <a:cs typeface="Calibri" panose="020F0502020204030204" pitchFamily="34" charset="0"/>
                  </a:rPr>
                  <a:t>Reading efficiency</a:t>
                </a:r>
              </a:p>
              <a:p>
                <a:pPr marL="0" indent="0">
                  <a:buNone/>
                </a:pPr>
                <a:r>
                  <a:rPr lang="en-US" sz="1600" b="0" dirty="0">
                    <a:ea typeface="Cambria Math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𝐶𝑅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en-US" sz="1400" b="0" i="1" smtClean="0">
                        <a:latin typeface="Cambria Math"/>
                        <a:ea typeface="Cambria Math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=2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  <a:ea typeface="Cambria Math"/>
                      </a:rPr>
                      <m:t>, </m:t>
                    </m:r>
                  </m:oMath>
                </a14:m>
                <a:endParaRPr lang="en-US" sz="1400" b="0" i="1" dirty="0">
                  <a:latin typeface="Cambria Math" panose="02040503050406030204" pitchFamily="18" charset="0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sz="1400" b="0" dirty="0">
                    <a:ea typeface="Cambria Math"/>
                  </a:rPr>
                  <a:t> where,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/>
                      </a:rPr>
                      <m:t>𝑘</m:t>
                    </m:r>
                  </m:oMath>
                </a14:m>
                <a:r>
                  <a:rPr lang="en-US" sz="1400" b="0" i="1" dirty="0">
                    <a:ea typeface="Cambria Math"/>
                    <a:cs typeface="Calibri" panose="020F0502020204030204" pitchFamily="34" charset="0"/>
                  </a:rPr>
                  <a:t> </a:t>
                </a:r>
                <a:r>
                  <a:rPr lang="en-US" sz="1400" b="0" dirty="0">
                    <a:ea typeface="Cambria Math"/>
                    <a:cs typeface="Calibri" panose="020F0502020204030204" pitchFamily="34" charset="0"/>
                  </a:rPr>
                  <a:t>is the number of collided tags per slot</a:t>
                </a:r>
                <a:endParaRPr lang="en-US" sz="1400" b="0" i="1" dirty="0">
                  <a:ea typeface="Cambria Math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ea typeface="Cambria Math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𝑀𝐶𝑅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400" i="1" dirty="0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ar-EG" sz="14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ar-EG" sz="1400" i="1" dirty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ar-EG" sz="1400" i="1" dirty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400" i="1" dirty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i="1" dirty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ar-EG" sz="1400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i="1" dirty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i="1" dirty="0">
                        <a:latin typeface="Cambria Math"/>
                        <a:ea typeface="Cambria Math"/>
                      </a:rPr>
                      <m:t>(2)</m:t>
                    </m:r>
                    <m:r>
                      <m:rPr>
                        <m:nor/>
                      </m:rPr>
                      <a:rPr lang="de-DE" sz="1400" dirty="0">
                        <a:latin typeface="Cambria Math"/>
                        <a:ea typeface="Cambria Math"/>
                      </a:rPr>
                      <m:t>+</m:t>
                    </m:r>
                    <m:r>
                      <m:rPr>
                        <m:nor/>
                      </m:rPr>
                      <a:rPr lang="de-DE" sz="1400" i="1" dirty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400" i="1" dirty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i="1" dirty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ar-EG" sz="1400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i="1" dirty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i="1" dirty="0">
                        <a:latin typeface="Cambria Math"/>
                        <a:ea typeface="Cambria Math"/>
                      </a:rPr>
                      <m:t>(3)</m:t>
                    </m:r>
                    <m:r>
                      <m:rPr>
                        <m:nor/>
                      </m:rPr>
                      <a:rPr lang="de-DE" sz="1400" dirty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sz="1400" i="1" dirty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ar-EG" sz="1400" i="1" dirty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i="1" dirty="0">
                            <a:latin typeface="Cambria Math"/>
                            <a:ea typeface="Cambria Math"/>
                          </a:rPr>
                          <m:t>4</m:t>
                        </m:r>
                      </m:sub>
                    </m:sSub>
                    <m:r>
                      <a:rPr lang="ar-EG" sz="1400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i="1" dirty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i="1" dirty="0">
                        <a:latin typeface="Cambria Math"/>
                        <a:ea typeface="Cambria Math"/>
                      </a:rPr>
                      <m:t>(4)</m:t>
                    </m:r>
                  </m:oMath>
                </a14:m>
                <a:endParaRPr lang="en-US" sz="1400" b="0" i="1" dirty="0">
                  <a:latin typeface="Cambria Math"/>
                  <a:ea typeface="Cambria Math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36">
                <a:extLst>
                  <a:ext uri="{FF2B5EF4-FFF2-40B4-BE49-F238E27FC236}">
                    <a16:creationId xmlns:a16="http://schemas.microsoft.com/office/drawing/2014/main" id="{8F0882A1-F738-D849-BA78-766DD9514C68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𝑀𝐶𝑅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26" name="Rechteck 36">
                <a:extLst>
                  <a:ext uri="{FF2B5EF4-FFF2-40B4-BE49-F238E27FC236}">
                    <a16:creationId xmlns:a16="http://schemas.microsoft.com/office/drawing/2014/main" id="{8F0882A1-F738-D849-BA78-766DD9514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hteck 35">
            <a:extLst>
              <a:ext uri="{FF2B5EF4-FFF2-40B4-BE49-F238E27FC236}">
                <a16:creationId xmlns:a16="http://schemas.microsoft.com/office/drawing/2014/main" id="{1FBBFF40-7FE6-5C4D-92B7-DC1207F568C0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36" name="Pfeil nach unten 64">
            <a:extLst>
              <a:ext uri="{FF2B5EF4-FFF2-40B4-BE49-F238E27FC236}">
                <a16:creationId xmlns:a16="http://schemas.microsoft.com/office/drawing/2014/main" id="{21A29C64-F26E-8D44-9E04-566CE59C4318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3B90CB-8C4D-2445-96AE-2601F8F04D3D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784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𝑀𝐶𝑅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3B90CB-8C4D-2445-96AE-2601F8F04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78438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Pfeil nach unten 7">
            <a:extLst>
              <a:ext uri="{FF2B5EF4-FFF2-40B4-BE49-F238E27FC236}">
                <a16:creationId xmlns:a16="http://schemas.microsoft.com/office/drawing/2014/main" id="{28182257-FC44-8644-86AF-8833FB8C50EB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7ED73E8-7468-284D-9A85-52F1D64A0E7E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65">
                <a:extLst>
                  <a:ext uri="{FF2B5EF4-FFF2-40B4-BE49-F238E27FC236}">
                    <a16:creationId xmlns:a16="http://schemas.microsoft.com/office/drawing/2014/main" id="{97E55084-25A5-AC4F-8F43-445B3B1042C6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40" name="Textfeld 65">
                <a:extLst>
                  <a:ext uri="{FF2B5EF4-FFF2-40B4-BE49-F238E27FC236}">
                    <a16:creationId xmlns:a16="http://schemas.microsoft.com/office/drawing/2014/main" id="{97E55084-25A5-AC4F-8F43-445B3B10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Pfeil nach unten 64">
            <a:extLst>
              <a:ext uri="{FF2B5EF4-FFF2-40B4-BE49-F238E27FC236}">
                <a16:creationId xmlns:a16="http://schemas.microsoft.com/office/drawing/2014/main" id="{6A0F3952-45BE-E74C-B8D7-0DEAB2DCF4A9}"/>
              </a:ext>
            </a:extLst>
          </p:cNvPr>
          <p:cNvSpPr/>
          <p:nvPr/>
        </p:nvSpPr>
        <p:spPr>
          <a:xfrm>
            <a:off x="7073207" y="3698894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13">
                <a:extLst>
                  <a:ext uri="{FF2B5EF4-FFF2-40B4-BE49-F238E27FC236}">
                    <a16:creationId xmlns:a16="http://schemas.microsoft.com/office/drawing/2014/main" id="{CA13B773-8A32-2940-BD0D-641B85B6ABB1}"/>
                  </a:ext>
                </a:extLst>
              </p:cNvPr>
              <p:cNvSpPr txBox="1"/>
              <p:nvPr/>
            </p:nvSpPr>
            <p:spPr>
              <a:xfrm>
                <a:off x="7524328" y="3812361"/>
                <a:ext cx="101547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r>
                      <a:rPr lang="pt-B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pt-BR" sz="16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de-DE" sz="16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42" name="Textfeld 13">
                <a:extLst>
                  <a:ext uri="{FF2B5EF4-FFF2-40B4-BE49-F238E27FC236}">
                    <a16:creationId xmlns:a16="http://schemas.microsoft.com/office/drawing/2014/main" id="{CA13B773-8A32-2940-BD0D-641B85B6A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812361"/>
                <a:ext cx="1015471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13">
                <a:extLst>
                  <a:ext uri="{FF2B5EF4-FFF2-40B4-BE49-F238E27FC236}">
                    <a16:creationId xmlns:a16="http://schemas.microsoft.com/office/drawing/2014/main" id="{E6DBFCAA-106B-9F44-9064-D28742F3586C}"/>
                  </a:ext>
                </a:extLst>
              </p:cNvPr>
              <p:cNvSpPr txBox="1"/>
              <p:nvPr/>
            </p:nvSpPr>
            <p:spPr>
              <a:xfrm>
                <a:off x="7524328" y="3810526"/>
                <a:ext cx="101547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pt-BR" sz="16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endParaRPr lang="de-DE" sz="16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43" name="Textfeld 13">
                <a:extLst>
                  <a:ext uri="{FF2B5EF4-FFF2-40B4-BE49-F238E27FC236}">
                    <a16:creationId xmlns:a16="http://schemas.microsoft.com/office/drawing/2014/main" id="{E6DBFCAA-106B-9F44-9064-D28742F35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810526"/>
                <a:ext cx="1015471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4ECBA1A-CA2F-B04F-8529-D3055493CC5F}"/>
              </a:ext>
            </a:extLst>
          </p:cNvPr>
          <p:cNvGrpSpPr/>
          <p:nvPr/>
        </p:nvGrpSpPr>
        <p:grpSpPr>
          <a:xfrm>
            <a:off x="616648" y="2636912"/>
            <a:ext cx="4552615" cy="3456384"/>
            <a:chOff x="616648" y="2636912"/>
            <a:chExt cx="4552615" cy="345638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4B7DC6-98E6-E449-9539-601B70A9BB3C}"/>
                </a:ext>
              </a:extLst>
            </p:cNvPr>
            <p:cNvGrpSpPr/>
            <p:nvPr/>
          </p:nvGrpSpPr>
          <p:grpSpPr>
            <a:xfrm>
              <a:off x="616648" y="2636912"/>
              <a:ext cx="4552615" cy="3456384"/>
              <a:chOff x="2123728" y="2185187"/>
              <a:chExt cx="6390199" cy="396055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7C733A2-BFD3-C14B-9C61-0486CF900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3728" y="2185187"/>
                <a:ext cx="6390199" cy="3960552"/>
              </a:xfrm>
              <a:prstGeom prst="rect">
                <a:avLst/>
              </a:prstGeom>
            </p:spPr>
          </p:pic>
          <p:sp>
            <p:nvSpPr>
              <p:cNvPr id="2" name="Right Brace 1">
                <a:extLst>
                  <a:ext uri="{FF2B5EF4-FFF2-40B4-BE49-F238E27FC236}">
                    <a16:creationId xmlns:a16="http://schemas.microsoft.com/office/drawing/2014/main" id="{553F8636-856B-BD48-A770-A209C11CE54A}"/>
                  </a:ext>
                </a:extLst>
              </p:cNvPr>
              <p:cNvSpPr/>
              <p:nvPr/>
            </p:nvSpPr>
            <p:spPr bwMode="auto">
              <a:xfrm rot="19174176">
                <a:off x="4442694" y="2441643"/>
                <a:ext cx="186603" cy="2334753"/>
              </a:xfrm>
              <a:prstGeom prst="rightBrace">
                <a:avLst/>
              </a:prstGeom>
              <a:ln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9CD2D0F-BFB8-F347-A697-E61FB7204787}"/>
                      </a:ext>
                    </a:extLst>
                  </p:cNvPr>
                  <p:cNvSpPr txBox="1"/>
                  <p:nvPr/>
                </p:nvSpPr>
                <p:spPr>
                  <a:xfrm>
                    <a:off x="4672496" y="3275692"/>
                    <a:ext cx="9444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96%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9CD2D0F-BFB8-F347-A697-E61FB72047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2496" y="3275692"/>
                    <a:ext cx="944489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415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42894D5-E989-A848-82DE-58CCD3F36E76}"/>
                    </a:ext>
                  </a:extLst>
                </p:cNvPr>
                <p:cNvSpPr/>
                <p:nvPr/>
              </p:nvSpPr>
              <p:spPr bwMode="auto">
                <a:xfrm>
                  <a:off x="3707905" y="2708920"/>
                  <a:ext cx="1403328" cy="576064"/>
                </a:xfrm>
                <a:prstGeom prst="rect">
                  <a:avLst/>
                </a:prstGeom>
                <a:ln w="12700"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ct val="40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≤2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42894D5-E989-A848-82DE-58CCD3F36E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07905" y="2708920"/>
                  <a:ext cx="1403328" cy="57606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headEnd type="none" w="med" len="med"/>
                  <a:tailEnd type="none" w="med" len="med"/>
                </a:ln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0118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Multiple Collision Recovery Coefficients 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8B574945-A9E8-BF4C-A8BE-21A1825A675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ea typeface="Cambria Math"/>
                    <a:cs typeface="Calibri" panose="020F0502020204030204" pitchFamily="34" charset="0"/>
                  </a:rPr>
                  <a:t>Reading efficiency</a:t>
                </a:r>
              </a:p>
              <a:p>
                <a:pPr marL="0" indent="0">
                  <a:buNone/>
                </a:pPr>
                <a:r>
                  <a:rPr lang="de-DE" sz="1600" b="0" dirty="0"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EG" sz="14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de-DE" sz="1400" b="0" i="1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𝐶𝑅</m:t>
                        </m:r>
                      </m:sub>
                    </m:sSub>
                    <m:r>
                      <a:rPr lang="ar-EG" sz="1400" b="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400" b="0" i="1" dirty="0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ar-EG" sz="14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ar-EG" sz="1400" b="0" i="1" dirty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ar-EG" sz="1400" b="0" i="1" dirty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sz="14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400" b="0" i="1" dirty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b="0" i="1" dirty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ar-EG" sz="1400" b="0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b="0" i="1" dirty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b="0" i="1" dirty="0">
                        <a:latin typeface="Cambria Math"/>
                        <a:ea typeface="Cambria Math"/>
                      </a:rPr>
                      <m:t>(2)</m:t>
                    </m:r>
                  </m:oMath>
                </a14:m>
                <a:r>
                  <a:rPr lang="de-DE" sz="1400" b="0" dirty="0">
                    <a:latin typeface="Cambria Math"/>
                    <a:ea typeface="Cambria Math"/>
                  </a:rPr>
                  <a:t>+</a:t>
                </a:r>
                <a:r>
                  <a:rPr lang="de-DE" sz="1400" b="0" i="1" dirty="0">
                    <a:latin typeface="Cambria Math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400" b="0" i="1" dirty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b="0" i="1" dirty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ar-EG" sz="1400" b="0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b="0" i="1" dirty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b="0" i="1" dirty="0">
                        <a:latin typeface="Cambria Math"/>
                        <a:ea typeface="Cambria Math"/>
                      </a:rPr>
                      <m:t>(3)</m:t>
                    </m:r>
                  </m:oMath>
                </a14:m>
                <a:r>
                  <a:rPr lang="de-DE" sz="1400" b="0" dirty="0">
                    <a:latin typeface="Cambria Math"/>
                    <a:ea typeface="Cambria Math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sz="1400" b="0" i="1" dirty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ar-EG" sz="1400" b="0" i="1" dirty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b="0" i="1" dirty="0">
                            <a:latin typeface="Cambria Math"/>
                            <a:ea typeface="Cambria Math"/>
                          </a:rPr>
                          <m:t>4</m:t>
                        </m:r>
                      </m:sub>
                    </m:sSub>
                    <m:r>
                      <a:rPr lang="ar-EG" sz="1400" b="0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b="0" i="1" dirty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b="0" i="1" dirty="0">
                        <a:latin typeface="Cambria Math"/>
                        <a:ea typeface="Cambria Math"/>
                      </a:rPr>
                      <m:t>(4) </m:t>
                    </m:r>
                  </m:oMath>
                </a14:m>
                <a:r>
                  <a:rPr lang="ar-EG" sz="1400" b="0" i="1" dirty="0">
                    <a:latin typeface="Cambria Math"/>
                    <a:ea typeface="Cambria Math"/>
                  </a:rPr>
                  <a:t>	</a:t>
                </a:r>
              </a:p>
              <a:p>
                <a:r>
                  <a:rPr lang="en-US" sz="1600" b="0" dirty="0"/>
                  <a:t>For optimum  frame length</a:t>
                </a:r>
              </a:p>
              <a:p>
                <a:pPr marL="0" indent="0">
                  <a:buNone/>
                </a:pPr>
                <a:r>
                  <a:rPr lang="en-US" sz="1600" dirty="0">
                    <a:ea typeface="Cambria Math"/>
                  </a:rPr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 dirty="0" smtClean="0">
                                <a:latin typeface="Cambria Math"/>
                                <a:ea typeface="Cambria Math"/>
                              </a:rPr>
                              <m:t>𝑀𝐶𝑅</m:t>
                            </m:r>
                          </m:sub>
                        </m:sSub>
                      </m:num>
                      <m:den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b="0" i="1" dirty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b="0" dirty="0">
                  <a:ea typeface="Cambria Math"/>
                </a:endParaRPr>
              </a:p>
              <a:p>
                <a:r>
                  <a:rPr lang="en-US" sz="1600" b="0" dirty="0"/>
                  <a:t>The proposed final solution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bgerundetes Rechteck 19">
                <a:extLst>
                  <a:ext uri="{FF2B5EF4-FFF2-40B4-BE49-F238E27FC236}">
                    <a16:creationId xmlns:a16="http://schemas.microsoft.com/office/drawing/2014/main" id="{8C0A2C59-AD27-3147-8CA0-E965756B8A51}"/>
                  </a:ext>
                </a:extLst>
              </p:cNvPr>
              <p:cNvSpPr/>
              <p:nvPr/>
            </p:nvSpPr>
            <p:spPr>
              <a:xfrm>
                <a:off x="617600" y="3068960"/>
                <a:ext cx="3953125" cy="576064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𝑀𝐶𝑅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4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+0.5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−4</m:t>
                              </m:r>
                              <m:sSup>
                                <m:sSup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−2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en-US" sz="14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Abgerundetes Rechteck 19">
                <a:extLst>
                  <a:ext uri="{FF2B5EF4-FFF2-40B4-BE49-F238E27FC236}">
                    <a16:creationId xmlns:a16="http://schemas.microsoft.com/office/drawing/2014/main" id="{8C0A2C59-AD27-3147-8CA0-E965756B8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00" y="3068960"/>
                <a:ext cx="3953125" cy="57606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7F8E273-606C-5141-9894-F752A5BF9D91}"/>
              </a:ext>
            </a:extLst>
          </p:cNvPr>
          <p:cNvGrpSpPr/>
          <p:nvPr/>
        </p:nvGrpSpPr>
        <p:grpSpPr>
          <a:xfrm>
            <a:off x="617600" y="4016445"/>
            <a:ext cx="2592288" cy="2016647"/>
            <a:chOff x="6294544" y="3996691"/>
            <a:chExt cx="2592288" cy="2016647"/>
          </a:xfrm>
        </p:grpSpPr>
        <p:sp>
          <p:nvSpPr>
            <p:cNvPr id="29" name="Abgerundetes Rechteck 22">
              <a:extLst>
                <a:ext uri="{FF2B5EF4-FFF2-40B4-BE49-F238E27FC236}">
                  <a16:creationId xmlns:a16="http://schemas.microsoft.com/office/drawing/2014/main" id="{E8C6C942-DAA8-6E4A-9F4A-7199A30851D4}"/>
                </a:ext>
              </a:extLst>
            </p:cNvPr>
            <p:cNvSpPr/>
            <p:nvPr/>
          </p:nvSpPr>
          <p:spPr>
            <a:xfrm>
              <a:off x="6294544" y="3996691"/>
              <a:ext cx="2592288" cy="2008098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3">
                  <a:extLst>
                    <a:ext uri="{FF2B5EF4-FFF2-40B4-BE49-F238E27FC236}">
                      <a16:creationId xmlns:a16="http://schemas.microsoft.com/office/drawing/2014/main" id="{543949B0-9095-CD49-BD11-7502E574586A}"/>
                    </a:ext>
                  </a:extLst>
                </p:cNvPr>
                <p:cNvSpPr txBox="1"/>
                <p:nvPr/>
              </p:nvSpPr>
              <p:spPr>
                <a:xfrm>
                  <a:off x="6368691" y="4026770"/>
                  <a:ext cx="2436372" cy="1986568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0" u="sng" dirty="0"/>
                    <a:t>Where: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100" b="0" i="1" smtClean="0">
                          <a:latin typeface="Cambria Math"/>
                        </a:rPr>
                        <m:t>𝑃</m:t>
                      </m:r>
                      <m:r>
                        <a:rPr lang="de-DE" sz="11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b="0" i="1" smtClean="0">
                              <a:latin typeface="Cambria Math"/>
                            </a:rPr>
                            <m:t>8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𝑎𝑐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−3</m:t>
                          </m:r>
                          <m:sSup>
                            <m:s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1100" b="0" i="1" smtClean="0">
                              <a:latin typeface="Cambria Math"/>
                            </a:rPr>
                            <m:t>8</m:t>
                          </m:r>
                          <m:sSup>
                            <m:s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de-DE" sz="1100" b="0" dirty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100" b="0" i="1" smtClean="0">
                          <a:latin typeface="Cambria Math"/>
                        </a:rPr>
                        <m:t>𝑞</m:t>
                      </m:r>
                      <m:r>
                        <a:rPr lang="de-DE" sz="1100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1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1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de-DE" sz="1100" b="0" i="1" smtClean="0">
                              <a:latin typeface="Cambria Math"/>
                            </a:rPr>
                            <m:t>−4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𝑎𝑏𝑐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+8</m:t>
                          </m:r>
                          <m:sSup>
                            <m:s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100" b="0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de-DE" sz="1100" b="0" i="1">
                              <a:latin typeface="Cambria Math"/>
                            </a:rPr>
                            <m:t>8</m:t>
                          </m:r>
                          <m:sSup>
                            <m:sSupPr>
                              <m:ctrlPr>
                                <a:rPr lang="de-DE" sz="11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a14:m>
                  <a:endParaRPr lang="en-US" sz="1100" b="0" dirty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100" b="0" i="1" smtClean="0">
                          <a:latin typeface="Cambria Math"/>
                        </a:rPr>
                        <m:t>𝑆</m:t>
                      </m:r>
                      <m:r>
                        <a:rPr lang="de-DE" sz="1100" b="0" i="1">
                          <a:latin typeface="Cambria Math"/>
                        </a:rPr>
                        <m:t>=</m:t>
                      </m:r>
                      <m:r>
                        <a:rPr lang="de-DE" sz="1100" b="0" i="0" smtClean="0">
                          <a:latin typeface="Cambria Math"/>
                        </a:rPr>
                        <m:t>0.5</m:t>
                      </m:r>
                      <m:rad>
                        <m:radPr>
                          <m:degHide m:val="on"/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1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de-DE" sz="1100" b="0" i="1" smtClean="0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r>
                            <a:rPr lang="de-DE" sz="11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1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1100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de-DE" sz="1100" b="0" i="1" smtClean="0"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  <m:d>
                            <m:d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 b="0" i="1" smtClean="0">
                                  <a:latin typeface="Cambria Math"/>
                                </a:rPr>
                                <m:t>𝑄</m:t>
                              </m:r>
                              <m:r>
                                <a:rPr lang="de-DE" sz="1100" b="0" i="1" smtClean="0"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100" b="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sz="1100" b="0" i="1" smtClean="0">
                                      <a:latin typeface="Cambria Math"/>
                                    </a:rPr>
                                    <m:t>𝑄</m:t>
                                  </m:r>
                                </m:den>
                              </m:f>
                            </m:e>
                          </m:d>
                        </m:e>
                      </m:rad>
                    </m:oMath>
                  </a14:m>
                  <a:endParaRPr lang="de-DE" sz="1100" b="0" dirty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100" b="0" i="1" smtClean="0">
                          <a:latin typeface="Cambria Math"/>
                        </a:rPr>
                        <m:t>𝑄</m:t>
                      </m:r>
                      <m:r>
                        <a:rPr lang="de-DE" sz="11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de-DE" sz="1100" b="0" i="1" smtClean="0">
                              <a:latin typeface="Cambria Math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100" b="0" i="1" smtClea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de-DE" sz="11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100" b="0" i="1" smtClean="0">
                                  <a:latin typeface="Cambria Math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100" b="0" i="1" smtClean="0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r>
                                        <a:rPr lang="de-DE" sz="1100" b="0" i="1" baseline="30000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  <m:sup/>
                                  </m:sSubSup>
                                  <m:r>
                                    <a:rPr lang="de-DE" sz="1100" b="0" i="1" smtClean="0">
                                      <a:latin typeface="Cambria Math"/>
                                    </a:rPr>
                                    <m:t>−4</m:t>
                                  </m:r>
                                  <m:sSubSup>
                                    <m:sSubSup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100" b="0" i="1" smtClean="0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r>
                                        <a:rPr lang="de-DE" sz="1100" b="0" i="1" baseline="30000" smtClean="0">
                                          <a:latin typeface="Cambria Math"/>
                                          <a:ea typeface="Cambria Math"/>
                                        </a:rPr>
                                        <m:t>3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  <m:sup/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a14:m>
                  <a:endParaRPr lang="en-US" sz="1100" b="0" dirty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  <m:sub>
                          <m:r>
                            <a:rPr lang="de-DE" sz="11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e-DE" sz="1100" b="0" i="1" smtClean="0">
                          <a:latin typeface="Cambria Math"/>
                        </a:rPr>
                        <m:t>−3</m:t>
                      </m:r>
                      <m:r>
                        <a:rPr lang="de-DE" sz="1100" b="0" i="1" smtClean="0">
                          <a:latin typeface="Cambria Math"/>
                        </a:rPr>
                        <m:t>𝑏𝑑</m:t>
                      </m:r>
                      <m:r>
                        <a:rPr lang="de-DE" sz="1100" b="0" i="1" smtClean="0">
                          <a:latin typeface="Cambria Math"/>
                        </a:rPr>
                        <m:t>+12</m:t>
                      </m:r>
                      <m:r>
                        <a:rPr lang="de-DE" sz="1100" b="0" i="1" smtClean="0">
                          <a:latin typeface="Cambria Math"/>
                        </a:rPr>
                        <m:t>𝑎𝑒</m:t>
                      </m:r>
                    </m:oMath>
                  </a14:m>
                  <a:endParaRPr lang="de-DE" sz="1100" b="0" dirty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100" b="0" i="1"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  <m:sub>
                          <m:r>
                            <a:rPr lang="de-DE" sz="11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100" b="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1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/>
                            </a:rPr>
                            <m:t>2</m:t>
                          </m:r>
                          <m:r>
                            <a:rPr lang="de-DE" sz="1100" b="0" i="1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de-DE" sz="1100" b="0" i="1">
                          <a:latin typeface="Cambria Math"/>
                        </a:rPr>
                        <m:t>−</m:t>
                      </m:r>
                      <m:r>
                        <a:rPr lang="de-DE" sz="1100" b="0" i="1" smtClean="0">
                          <a:latin typeface="Cambria Math"/>
                        </a:rPr>
                        <m:t>9</m:t>
                      </m:r>
                      <m:r>
                        <a:rPr lang="de-DE" sz="1100" b="0" i="1" smtClean="0">
                          <a:latin typeface="Cambria Math"/>
                        </a:rPr>
                        <m:t>𝑏𝑐𝑑</m:t>
                      </m:r>
                      <m:r>
                        <a:rPr lang="de-DE" sz="1100" b="0" i="1">
                          <a:latin typeface="Cambria Math"/>
                        </a:rPr>
                        <m:t>+27</m:t>
                      </m:r>
                      <m:r>
                        <a:rPr lang="de-DE" sz="1100" b="0" i="1"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/>
                            </a:rPr>
                            <m:t>𝑑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e-DE" sz="1100" b="0" i="1" smtClean="0">
                          <a:latin typeface="Cambria Math"/>
                        </a:rPr>
                        <m:t>−72</m:t>
                      </m:r>
                      <m:r>
                        <a:rPr lang="de-DE" sz="1100" b="0" i="1" smtClean="0">
                          <a:latin typeface="Cambria Math"/>
                        </a:rPr>
                        <m:t>𝑎𝑐𝑒</m:t>
                      </m:r>
                    </m:oMath>
                  </a14:m>
                  <a:endParaRPr lang="en-US" sz="1100" b="0" dirty="0"/>
                </a:p>
                <a:p>
                  <a:endParaRPr lang="en-US" sz="1100" b="0" dirty="0"/>
                </a:p>
              </p:txBody>
            </p:sp>
          </mc:Choice>
          <mc:Fallback xmlns="">
            <p:sp>
              <p:nvSpPr>
                <p:cNvPr id="30" name="Textfeld 23">
                  <a:extLst>
                    <a:ext uri="{FF2B5EF4-FFF2-40B4-BE49-F238E27FC236}">
                      <a16:creationId xmlns:a16="http://schemas.microsoft.com/office/drawing/2014/main" id="{543949B0-9095-CD49-BD11-7502E5745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8691" y="4026770"/>
                  <a:ext cx="2436372" cy="198656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36">
                <a:extLst>
                  <a:ext uri="{FF2B5EF4-FFF2-40B4-BE49-F238E27FC236}">
                    <a16:creationId xmlns:a16="http://schemas.microsoft.com/office/drawing/2014/main" id="{BB2712DA-84F8-DB4A-8ED1-F39EB05E6356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𝑀𝐶𝑅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20" name="Rechteck 36">
                <a:extLst>
                  <a:ext uri="{FF2B5EF4-FFF2-40B4-BE49-F238E27FC236}">
                    <a16:creationId xmlns:a16="http://schemas.microsoft.com/office/drawing/2014/main" id="{BB2712DA-84F8-DB4A-8ED1-F39EB05E6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35">
            <a:extLst>
              <a:ext uri="{FF2B5EF4-FFF2-40B4-BE49-F238E27FC236}">
                <a16:creationId xmlns:a16="http://schemas.microsoft.com/office/drawing/2014/main" id="{F3E354A5-D01C-414E-9FB7-17F93C177372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23" name="Pfeil nach unten 64">
            <a:extLst>
              <a:ext uri="{FF2B5EF4-FFF2-40B4-BE49-F238E27FC236}">
                <a16:creationId xmlns:a16="http://schemas.microsoft.com/office/drawing/2014/main" id="{A948C17C-150A-BD40-B200-19A40366C326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5D411C-3431-5B48-8AEB-7DC83555B1CA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784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𝑀𝐶𝑅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5D411C-3431-5B48-8AEB-7DC83555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78438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Pfeil nach unten 7">
            <a:extLst>
              <a:ext uri="{FF2B5EF4-FFF2-40B4-BE49-F238E27FC236}">
                <a16:creationId xmlns:a16="http://schemas.microsoft.com/office/drawing/2014/main" id="{FB8BEA57-13DE-EB40-81D8-574C340AB68A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79A889-3AD5-434F-8494-140301C47AC7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65">
                <a:extLst>
                  <a:ext uri="{FF2B5EF4-FFF2-40B4-BE49-F238E27FC236}">
                    <a16:creationId xmlns:a16="http://schemas.microsoft.com/office/drawing/2014/main" id="{F02D38AC-060C-EF44-A3A4-659A3DC9BF3A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2" name="Textfeld 65">
                <a:extLst>
                  <a:ext uri="{FF2B5EF4-FFF2-40B4-BE49-F238E27FC236}">
                    <a16:creationId xmlns:a16="http://schemas.microsoft.com/office/drawing/2014/main" id="{F02D38AC-060C-EF44-A3A4-659A3DC9B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Pfeil nach unten 64">
            <a:extLst>
              <a:ext uri="{FF2B5EF4-FFF2-40B4-BE49-F238E27FC236}">
                <a16:creationId xmlns:a16="http://schemas.microsoft.com/office/drawing/2014/main" id="{8F8CDB80-6D16-8548-AFE6-C969B264EB13}"/>
              </a:ext>
            </a:extLst>
          </p:cNvPr>
          <p:cNvSpPr/>
          <p:nvPr/>
        </p:nvSpPr>
        <p:spPr>
          <a:xfrm>
            <a:off x="7073207" y="3698894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13">
                <a:extLst>
                  <a:ext uri="{FF2B5EF4-FFF2-40B4-BE49-F238E27FC236}">
                    <a16:creationId xmlns:a16="http://schemas.microsoft.com/office/drawing/2014/main" id="{93644A56-6C5B-314D-8C66-BC55001463C0}"/>
                  </a:ext>
                </a:extLst>
              </p:cNvPr>
              <p:cNvSpPr txBox="1"/>
              <p:nvPr/>
            </p:nvSpPr>
            <p:spPr>
              <a:xfrm>
                <a:off x="7524328" y="3812361"/>
                <a:ext cx="101547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pt-BR" sz="16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endParaRPr lang="de-DE" sz="16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5" name="Textfeld 13">
                <a:extLst>
                  <a:ext uri="{FF2B5EF4-FFF2-40B4-BE49-F238E27FC236}">
                    <a16:creationId xmlns:a16="http://schemas.microsoft.com/office/drawing/2014/main" id="{93644A56-6C5B-314D-8C66-BC5500146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812361"/>
                <a:ext cx="101547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43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Multiple Collision Recovery Coefficients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08/07/2018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Frame length comparison</a:t>
                </a: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𝑀𝐶𝑅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1400" dirty="0"/>
                  <a:t>: 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Normalized optimum frame length</a:t>
                </a:r>
              </a:p>
              <a:p>
                <a:pPr lvl="1"/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SNR: Average </a:t>
                </a:r>
                <a:r>
                  <a:rPr lang="en-US" sz="1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singnal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noise ratio</a:t>
                </a:r>
              </a:p>
              <a:p>
                <a:pPr lvl="1"/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1000 iteration for the numerical </a:t>
                </a:r>
                <a:r>
                  <a:rPr lang="en-US" sz="1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solusion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360363" lvl="1" indent="0">
                  <a:buNone/>
                </a:pPr>
                <a:endParaRPr lang="en-US" sz="140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2B6EC3B-F99E-B74B-B9AA-87D190F6030D}"/>
              </a:ext>
            </a:extLst>
          </p:cNvPr>
          <p:cNvGrpSpPr/>
          <p:nvPr/>
        </p:nvGrpSpPr>
        <p:grpSpPr>
          <a:xfrm>
            <a:off x="302768" y="2492896"/>
            <a:ext cx="8345602" cy="3596537"/>
            <a:chOff x="302768" y="2492896"/>
            <a:chExt cx="8345602" cy="35965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9137C3-1D9B-2C41-BA7F-52EEB7F4A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08" y="2492896"/>
              <a:ext cx="8199362" cy="35965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598E1E9-963F-A743-8DAA-C3BBAEE02932}"/>
                    </a:ext>
                  </a:extLst>
                </p:cNvPr>
                <p:cNvSpPr txBox="1"/>
                <p:nvPr/>
              </p:nvSpPr>
              <p:spPr>
                <a:xfrm rot="16200000">
                  <a:off x="70108" y="3877684"/>
                  <a:ext cx="839974" cy="3746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𝑀𝐶𝑅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1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598E1E9-963F-A743-8DAA-C3BBAEE029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0108" y="3877684"/>
                  <a:ext cx="839974" cy="374654"/>
                </a:xfrm>
                <a:prstGeom prst="rect">
                  <a:avLst/>
                </a:prstGeom>
                <a:blipFill>
                  <a:blip r:embed="rId8"/>
                  <a:stretch>
                    <a:fillRect l="-110345" t="-5970" r="-1758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49693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Multiple Collision Recovery Coefficients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Percentages of the mean reading time reduction</a:t>
                </a:r>
              </a:p>
              <a:p>
                <a:pPr lvl="1"/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FSA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𝑀𝐶𝑅</m:t>
                        </m:r>
                      </m:sub>
                    </m:sSub>
                  </m:oMath>
                </a14:m>
                <a:r>
                  <a:rPr lang="en-US" sz="1400" kern="0" dirty="0"/>
                  <a:t> </a:t>
                </a:r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𝑐𝑜𝑛𝑣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sz="1400" kern="0" dirty="0"/>
                  <a:t> (</a:t>
                </a:r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1000 iterations)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US" sz="1400" kern="0" dirty="0"/>
                  <a:t> (strongest tag reply receiver)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=0.6, </m:t>
                    </m:r>
                    <m:sSub>
                      <m:sSubPr>
                        <m:ctrlPr>
                          <a:rPr lang="de-DE" sz="14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lang="de-DE" sz="14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14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0A483CF-5A56-3C43-B000-343BCEC0C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2656746"/>
            <a:ext cx="7846516" cy="344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79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Multiple Collision Recovery Coefficients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C1AF866F-8BD7-5F4F-9964-17BCDE2EF3AC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A0C22C2C-61C5-D241-9C4A-9714BA11B7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0" dirty="0"/>
                  <a:t>Reading efficiency:  </a:t>
                </a:r>
              </a:p>
              <a:p>
                <a:pPr marL="0" indent="0">
                  <a:buNone/>
                </a:pPr>
                <a:r>
                  <a:rPr lang="en-US" sz="1600" b="0" dirty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𝑇</m:t>
                        </m:r>
                        <m:r>
                          <a:rPr lang="de-DE" sz="1600" b="0" i="1" smtClean="0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𝐶𝑅</m:t>
                        </m:r>
                      </m:sub>
                    </m:sSub>
                    <m:r>
                      <a:rPr lang="ar-EG" sz="1600" b="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(2)+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(3)</m:t>
                        </m:r>
                      </m:num>
                      <m:den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1+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(0)⋅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EG" sz="1600" b="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ar-EG" sz="1600" b="0" dirty="0"/>
                  <a:t>	</a:t>
                </a:r>
              </a:p>
              <a:p>
                <a:r>
                  <a:rPr lang="en-US" sz="1600" b="0" dirty="0"/>
                  <a:t>For optimum  frame length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dirty="0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 dirty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de-DE" sz="1600" b="0" i="1" dirty="0" smtClean="0">
                                <a:latin typeface="Cambria Math"/>
                                <a:ea typeface="Cambria Math"/>
                              </a:rPr>
                              <m:t>𝑀𝐶𝑅</m:t>
                            </m:r>
                          </m:sub>
                        </m:sSub>
                      </m:num>
                      <m:den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b="0" i="1" dirty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b="0" dirty="0">
                  <a:ea typeface="Cambria Math"/>
                </a:endParaRPr>
              </a:p>
              <a:p>
                <a:r>
                  <a:rPr lang="en-US" sz="1600" b="0" dirty="0"/>
                  <a:t>The proposed final solution: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A0C22C2C-61C5-D241-9C4A-9714BA11B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feld 13">
                <a:extLst>
                  <a:ext uri="{FF2B5EF4-FFF2-40B4-BE49-F238E27FC236}">
                    <a16:creationId xmlns:a16="http://schemas.microsoft.com/office/drawing/2014/main" id="{985BB1EC-0AD9-944F-B47D-85EF3DFCC35D}"/>
                  </a:ext>
                </a:extLst>
              </p:cNvPr>
              <p:cNvSpPr txBox="1"/>
              <p:nvPr/>
            </p:nvSpPr>
            <p:spPr>
              <a:xfrm>
                <a:off x="7399384" y="3789040"/>
                <a:ext cx="121655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</a:t>
                </a:r>
                <a:r>
                  <a:rPr lang="pt-BR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de-DE" sz="16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>
          <p:sp>
            <p:nvSpPr>
              <p:cNvPr id="26" name="Textfeld 13">
                <a:extLst>
                  <a:ext uri="{FF2B5EF4-FFF2-40B4-BE49-F238E27FC236}">
                    <a16:creationId xmlns:a16="http://schemas.microsoft.com/office/drawing/2014/main" id="{985BB1EC-0AD9-944F-B47D-85EF3DFC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384" y="3789040"/>
                <a:ext cx="1216551" cy="338554"/>
              </a:xfrm>
              <a:prstGeom prst="rect">
                <a:avLst/>
              </a:prstGeom>
              <a:blipFill>
                <a:blip r:embed="rId5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bgerundetes Rechteck 16">
                <a:extLst>
                  <a:ext uri="{FF2B5EF4-FFF2-40B4-BE49-F238E27FC236}">
                    <a16:creationId xmlns:a16="http://schemas.microsoft.com/office/drawing/2014/main" id="{95DF5488-5F8D-8C4B-AF42-A7653DB2F1D1}"/>
                  </a:ext>
                </a:extLst>
              </p:cNvPr>
              <p:cNvSpPr/>
              <p:nvPr/>
            </p:nvSpPr>
            <p:spPr>
              <a:xfrm>
                <a:off x="539552" y="3212976"/>
                <a:ext cx="3953125" cy="576064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𝑀𝐶𝑅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4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+0.5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−4</m:t>
                              </m:r>
                              <m:sSup>
                                <m:sSup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−2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en-US" sz="14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Abgerundetes Rechteck 16">
                <a:extLst>
                  <a:ext uri="{FF2B5EF4-FFF2-40B4-BE49-F238E27FC236}">
                    <a16:creationId xmlns:a16="http://schemas.microsoft.com/office/drawing/2014/main" id="{95DF5488-5F8D-8C4B-AF42-A7653DB2F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12976"/>
                <a:ext cx="3953125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bgerundetes Rechteck 18">
            <a:extLst>
              <a:ext uri="{FF2B5EF4-FFF2-40B4-BE49-F238E27FC236}">
                <a16:creationId xmlns:a16="http://schemas.microsoft.com/office/drawing/2014/main" id="{F9F8B284-576E-0B4E-8618-47A6B98AB66B}"/>
              </a:ext>
            </a:extLst>
          </p:cNvPr>
          <p:cNvSpPr/>
          <p:nvPr/>
        </p:nvSpPr>
        <p:spPr>
          <a:xfrm>
            <a:off x="761455" y="4016445"/>
            <a:ext cx="2592288" cy="200809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19">
                <a:extLst>
                  <a:ext uri="{FF2B5EF4-FFF2-40B4-BE49-F238E27FC236}">
                    <a16:creationId xmlns:a16="http://schemas.microsoft.com/office/drawing/2014/main" id="{51EDA58F-752E-A647-8558-B4067EAC61D0}"/>
                  </a:ext>
                </a:extLst>
              </p:cNvPr>
              <p:cNvSpPr txBox="1"/>
              <p:nvPr/>
            </p:nvSpPr>
            <p:spPr>
              <a:xfrm>
                <a:off x="942491" y="4073979"/>
                <a:ext cx="2436372" cy="1986568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100" b="0" u="sng" dirty="0"/>
                  <a:t>Where: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𝑃</m:t>
                    </m:r>
                    <m:r>
                      <a:rPr lang="de-DE" sz="11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b="0" i="1" smtClean="0">
                            <a:latin typeface="Cambria Math"/>
                          </a:rPr>
                          <m:t>8</m:t>
                        </m:r>
                        <m:r>
                          <a:rPr lang="de-DE" sz="1100" b="0" i="1" smtClean="0">
                            <a:latin typeface="Cambria Math"/>
                          </a:rPr>
                          <m:t>𝑎𝑐</m:t>
                        </m:r>
                        <m:r>
                          <a:rPr lang="de-DE" sz="1100" b="0" i="1" smtClean="0">
                            <a:latin typeface="Cambria Math"/>
                          </a:rPr>
                          <m:t>−3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1100" b="0" i="1" smtClean="0"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𝑞</m:t>
                    </m:r>
                    <m:r>
                      <a:rPr lang="de-DE" sz="1100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1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de-DE" sz="1100" b="0" i="1" smtClean="0">
                            <a:latin typeface="Cambria Math"/>
                          </a:rPr>
                          <m:t>−4</m:t>
                        </m:r>
                        <m:r>
                          <a:rPr lang="de-DE" sz="1100" b="0" i="1" smtClean="0">
                            <a:latin typeface="Cambria Math"/>
                          </a:rPr>
                          <m:t>𝑎𝑏𝑐</m:t>
                        </m:r>
                        <m:r>
                          <a:rPr lang="de-DE" sz="1100" b="0" i="1" smtClean="0">
                            <a:latin typeface="Cambria Math"/>
                          </a:rPr>
                          <m:t>+8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de-DE" sz="1100" b="0" i="1" smtClean="0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de-DE" sz="1100" b="0" i="1"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𝑆</m:t>
                    </m:r>
                    <m:r>
                      <a:rPr lang="de-DE" sz="1100" b="0" i="1">
                        <a:latin typeface="Cambria Math"/>
                      </a:rPr>
                      <m:t>=</m:t>
                    </m:r>
                    <m:r>
                      <a:rPr lang="de-DE" sz="1100" b="0" i="0" smtClean="0">
                        <a:latin typeface="Cambria Math"/>
                      </a:rPr>
                      <m:t>0.5</m:t>
                    </m:r>
                    <m:rad>
                      <m:radPr>
                        <m:degHide m:val="on"/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100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de-DE" sz="1100" b="0" i="1" smtClean="0">
                            <a:latin typeface="Cambria Math"/>
                          </a:rPr>
                          <m:t>𝑃</m:t>
                        </m:r>
                        <m:r>
                          <a:rPr lang="de-DE" sz="1100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den>
                        </m:f>
                        <m:d>
                          <m:d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𝑄</m:t>
                            </m:r>
                            <m:r>
                              <a:rPr lang="de-DE" sz="1100" b="0" i="1" smtClean="0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de-DE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𝑄</m:t>
                    </m:r>
                    <m:r>
                      <a:rPr lang="de-DE" sz="1100" b="0" i="1" smtClean="0">
                        <a:latin typeface="Cambria Math"/>
                      </a:rPr>
                      <m:t>=</m:t>
                    </m:r>
                    <m:rad>
                      <m:rad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de-DE" sz="1100" b="0" i="1" smtClean="0">
                            <a:latin typeface="Cambria Math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100" b="0" i="1" smtClean="0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100" b="0" i="1" smtClean="0">
                                <a:latin typeface="Cambria Math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b="0" i="1" smtClean="0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b="0" i="1" baseline="30000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−4</m:t>
                                </m:r>
                                <m:sSubSup>
                                  <m:sSubSup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b="0" i="1" smtClean="0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b="0" i="1" baseline="30000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  <m:sup/>
                                </m:sSubSup>
                              </m:e>
                            </m:rad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11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b="0" i="1" smtClean="0">
                        <a:latin typeface="Cambria Math"/>
                      </a:rPr>
                      <m:t>−3</m:t>
                    </m:r>
                    <m:r>
                      <a:rPr lang="de-DE" sz="1100" b="0" i="1" smtClean="0">
                        <a:latin typeface="Cambria Math"/>
                      </a:rPr>
                      <m:t>𝑏𝑑</m:t>
                    </m:r>
                    <m:r>
                      <a:rPr lang="de-DE" sz="1100" b="0" i="1" smtClean="0">
                        <a:latin typeface="Cambria Math"/>
                      </a:rPr>
                      <m:t>+12</m:t>
                    </m:r>
                    <m:r>
                      <a:rPr lang="de-DE" sz="1100" b="0" i="1" smtClean="0">
                        <a:latin typeface="Cambria Math"/>
                      </a:rPr>
                      <m:t>𝑎𝑒</m:t>
                    </m:r>
                  </m:oMath>
                </a14:m>
                <a:endParaRPr lang="de-DE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b="0" i="1"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1100" b="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  <m:r>
                          <a:rPr lang="de-DE" sz="1100" b="0" i="1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de-DE" sz="1100" b="0" i="1">
                        <a:latin typeface="Cambria Math"/>
                      </a:rPr>
                      <m:t>−</m:t>
                    </m:r>
                    <m:r>
                      <a:rPr lang="de-DE" sz="1100" b="0" i="1" smtClean="0">
                        <a:latin typeface="Cambria Math"/>
                      </a:rPr>
                      <m:t>9</m:t>
                    </m:r>
                    <m:r>
                      <a:rPr lang="de-DE" sz="1100" b="0" i="1" smtClean="0">
                        <a:latin typeface="Cambria Math"/>
                      </a:rPr>
                      <m:t>𝑏𝑐𝑑</m:t>
                    </m:r>
                    <m:r>
                      <a:rPr lang="de-DE" sz="1100" b="0" i="1">
                        <a:latin typeface="Cambria Math"/>
                      </a:rPr>
                      <m:t>+27</m:t>
                    </m:r>
                    <m:r>
                      <a:rPr lang="de-DE" sz="1100" b="0" i="1"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b="0" i="1" smtClean="0">
                        <a:latin typeface="Cambria Math"/>
                      </a:rPr>
                      <m:t>−72</m:t>
                    </m:r>
                    <m:r>
                      <a:rPr lang="de-DE" sz="1100" b="0" i="1" smtClean="0">
                        <a:latin typeface="Cambria Math"/>
                      </a:rPr>
                      <m:t>𝑎𝑐𝑒</m:t>
                    </m:r>
                  </m:oMath>
                </a14:m>
                <a:endParaRPr lang="en-US" sz="1100" b="0" dirty="0"/>
              </a:p>
              <a:p>
                <a:endParaRPr lang="en-US" sz="1100" b="0" dirty="0"/>
              </a:p>
            </p:txBody>
          </p:sp>
        </mc:Choice>
        <mc:Fallback>
          <p:sp>
            <p:nvSpPr>
              <p:cNvPr id="30" name="Textfeld 19">
                <a:extLst>
                  <a:ext uri="{FF2B5EF4-FFF2-40B4-BE49-F238E27FC236}">
                    <a16:creationId xmlns:a16="http://schemas.microsoft.com/office/drawing/2014/main" id="{51EDA58F-752E-A647-8558-B4067EAC6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91" y="4073979"/>
                <a:ext cx="2436372" cy="1986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hteck 36">
                <a:extLst>
                  <a:ext uri="{FF2B5EF4-FFF2-40B4-BE49-F238E27FC236}">
                    <a16:creationId xmlns:a16="http://schemas.microsoft.com/office/drawing/2014/main" id="{7859FE2E-F35F-9249-88A6-17064A361255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𝑇𝑀𝐶𝑅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 dirty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>
          <p:sp>
            <p:nvSpPr>
              <p:cNvPr id="19" name="Rechteck 36">
                <a:extLst>
                  <a:ext uri="{FF2B5EF4-FFF2-40B4-BE49-F238E27FC236}">
                    <a16:creationId xmlns:a16="http://schemas.microsoft.com/office/drawing/2014/main" id="{7859FE2E-F35F-9249-88A6-17064A36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hteck 35">
            <a:extLst>
              <a:ext uri="{FF2B5EF4-FFF2-40B4-BE49-F238E27FC236}">
                <a16:creationId xmlns:a16="http://schemas.microsoft.com/office/drawing/2014/main" id="{10ABC493-17DE-204E-86AB-417A6AC9CA13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21" name="Pfeil nach unten 64">
            <a:extLst>
              <a:ext uri="{FF2B5EF4-FFF2-40B4-BE49-F238E27FC236}">
                <a16:creationId xmlns:a16="http://schemas.microsoft.com/office/drawing/2014/main" id="{FC03CD15-B6D7-C34D-8593-537321959721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2A2B6A-DE74-C944-A3ED-DC575A98680D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896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𝑀𝐶𝑅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2A2B6A-DE74-C944-A3ED-DC575A986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896784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Pfeil nach unten 7">
            <a:extLst>
              <a:ext uri="{FF2B5EF4-FFF2-40B4-BE49-F238E27FC236}">
                <a16:creationId xmlns:a16="http://schemas.microsoft.com/office/drawing/2014/main" id="{7F6A0192-938B-6449-9EA3-D9111A720568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50FB139-EC2E-994E-AB85-6F29D6249DC7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65">
                <a:extLst>
                  <a:ext uri="{FF2B5EF4-FFF2-40B4-BE49-F238E27FC236}">
                    <a16:creationId xmlns:a16="http://schemas.microsoft.com/office/drawing/2014/main" id="{27438978-97A2-B947-8D45-4F8D62C5C644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>
          <p:sp>
            <p:nvSpPr>
              <p:cNvPr id="28" name="Textfeld 65">
                <a:extLst>
                  <a:ext uri="{FF2B5EF4-FFF2-40B4-BE49-F238E27FC236}">
                    <a16:creationId xmlns:a16="http://schemas.microsoft.com/office/drawing/2014/main" id="{27438978-97A2-B947-8D45-4F8D62C5C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1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Pfeil nach unten 64">
            <a:extLst>
              <a:ext uri="{FF2B5EF4-FFF2-40B4-BE49-F238E27FC236}">
                <a16:creationId xmlns:a16="http://schemas.microsoft.com/office/drawing/2014/main" id="{14B990AC-F798-074E-B4E2-DACE344B9354}"/>
              </a:ext>
            </a:extLst>
          </p:cNvPr>
          <p:cNvSpPr/>
          <p:nvPr/>
        </p:nvSpPr>
        <p:spPr>
          <a:xfrm>
            <a:off x="7073207" y="3698894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Multiple Collision Recovery Coefficients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08/07/2018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Frame length comparison</a:t>
                </a: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i="1" kern="0" dirty="0"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1400" i="1" kern="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3 </m:t>
                        </m:r>
                      </m:sub>
                    </m:sSub>
                  </m:oMath>
                </a14:m>
                <a:r>
                  <a:rPr lang="en-US" sz="1400" i="1" kern="0" dirty="0">
                    <a:cs typeface="Calibri" panose="020F0502020204030204" pitchFamily="34" charset="0"/>
                  </a:rPr>
                  <a:t> </a:t>
                </a:r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 probability for two, three collided tags per slot</a:t>
                </a:r>
                <a:endParaRPr lang="en-US" sz="1400" i="1" kern="0" dirty="0"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: Slot duration constant</a:t>
                </a:r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4009021"/>
              </p:ext>
            </p:extLst>
          </p:nvPr>
        </p:nvGraphicFramePr>
        <p:xfrm>
          <a:off x="466725" y="2708920"/>
          <a:ext cx="3927636" cy="3312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534918"/>
              </p:ext>
            </p:extLst>
          </p:nvPr>
        </p:nvGraphicFramePr>
        <p:xfrm>
          <a:off x="4538823" y="2708920"/>
          <a:ext cx="4105275" cy="3312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53FD2E8-25BC-4443-BF51-2FC2D4435B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1" y="3140968"/>
            <a:ext cx="3876030" cy="276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9CDCC2-FECB-E243-8E0C-B96199840C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77" y="3140968"/>
            <a:ext cx="3959355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46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Multiple Collision Recovery Coefficients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Percentages of the mean reading time reduction</a:t>
                </a:r>
              </a:p>
              <a:p>
                <a:pPr lvl="1"/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FSA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/>
                          </a:rPr>
                          <m:t>𝑇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400" kern="0" dirty="0"/>
                  <a:t> </a:t>
                </a:r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𝑐𝑜𝑛𝑣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en-US" sz="1400" kern="0" dirty="0"/>
              </a:p>
              <a:p>
                <a:pPr lvl="1"/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1000 iterations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=0.2</m:t>
                    </m:r>
                    <m:r>
                      <a:rPr lang="de-DE" sz="1400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4ED64B6-A15C-FE42-A08A-2328756FD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653578"/>
            <a:ext cx="7853737" cy="34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90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GB" dirty="0"/>
            </a:br>
            <a:r>
              <a:rPr lang="en-GB" sz="2000" dirty="0">
                <a:solidFill>
                  <a:srgbClr val="00406F"/>
                </a:solidFill>
              </a:rPr>
              <a:t>Comparison between the Proposed Algorithms [</a:t>
            </a:r>
            <a:r>
              <a:rPr lang="en-US" sz="2000" dirty="0">
                <a:solidFill>
                  <a:srgbClr val="00406F"/>
                </a:solidFill>
              </a:rPr>
              <a:t>Simple Estimation</a:t>
            </a:r>
            <a:r>
              <a:rPr lang="en-GB" sz="2000" dirty="0">
                <a:solidFill>
                  <a:srgbClr val="00406F"/>
                </a:solidFill>
              </a:rPr>
              <a:t>]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Mean identification time</a:t>
                </a:r>
              </a:p>
              <a:p>
                <a:pPr lvl="1"/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FSA with 1000 iterations</a:t>
                </a:r>
              </a:p>
              <a:p>
                <a:pPr lvl="1"/>
                <a:r>
                  <a:rPr lang="en-US" sz="1600" kern="0" dirty="0"/>
                  <a:t>Strongest tag reply receiver (</a:t>
                </a:r>
                <a14:m>
                  <m:oMath xmlns:m="http://schemas.openxmlformats.org/officeDocument/2006/math">
                    <m:r>
                      <a:rPr lang="de-DE" sz="1600" i="1" ker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de-DE" sz="1600" i="1" ker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de-DE" sz="1600" i="1" ker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US" sz="1600" kern="0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=0.6, </m:t>
                    </m:r>
                    <m:sSub>
                      <m:sSubPr>
                        <m:ctrlPr>
                          <a:rPr lang="de-DE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lang="de-DE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1600" kern="0" dirty="0"/>
              </a:p>
              <a:p>
                <a:pPr lvl="1"/>
                <a:r>
                  <a:rPr lang="en-US" sz="1600" kern="0" dirty="0"/>
                  <a:t>Slots durations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F36E060-0AB3-5643-AF41-DB23D6372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36911"/>
            <a:ext cx="8134548" cy="349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37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GB" dirty="0"/>
            </a:br>
            <a:r>
              <a:rPr lang="en-GB" sz="2000" dirty="0">
                <a:solidFill>
                  <a:srgbClr val="00406F"/>
                </a:solidFill>
              </a:rPr>
              <a:t>Comparison between the Proposed Algorithms [</a:t>
            </a:r>
            <a:r>
              <a:rPr lang="en-US" sz="2000" dirty="0">
                <a:solidFill>
                  <a:srgbClr val="00406F"/>
                </a:solidFill>
              </a:rPr>
              <a:t>ML estimation</a:t>
            </a:r>
            <a:r>
              <a:rPr lang="en-GB" sz="2000" dirty="0">
                <a:solidFill>
                  <a:srgbClr val="00406F"/>
                </a:solidFill>
              </a:rPr>
              <a:t>]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Mean identification time</a:t>
                </a:r>
              </a:p>
              <a:p>
                <a:pPr lvl="1"/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FSA with 1000 iterations</a:t>
                </a:r>
              </a:p>
              <a:p>
                <a:pPr lvl="1"/>
                <a:r>
                  <a:rPr lang="en-US" sz="1600" kern="0" dirty="0"/>
                  <a:t>Strongest tag reply receiver (</a:t>
                </a:r>
                <a14:m>
                  <m:oMath xmlns:m="http://schemas.openxmlformats.org/officeDocument/2006/math">
                    <m:r>
                      <a:rPr lang="de-DE" sz="1600" i="1" ker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de-DE" sz="1600" i="1" ker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de-DE" sz="1600" i="1" ker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US" sz="1600" kern="0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=0.6, </m:t>
                    </m:r>
                    <m:sSub>
                      <m:sSubPr>
                        <m:ctrlPr>
                          <a:rPr lang="de-DE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lang="de-DE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1600" kern="0" dirty="0"/>
              </a:p>
              <a:p>
                <a:pPr lvl="1"/>
                <a:r>
                  <a:rPr lang="en-US" sz="1600" kern="0" dirty="0"/>
                  <a:t>Slots durations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29BAE32-936F-F748-A340-0FF1B6986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" y="2636912"/>
            <a:ext cx="7993707" cy="343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66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FSA after Frame Length Optimization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08/07/2018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1584997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52396-E307-2941-A63F-E1313717231F}"/>
              </a:ext>
            </a:extLst>
          </p:cNvPr>
          <p:cNvSpPr/>
          <p:nvPr/>
        </p:nvSpPr>
        <p:spPr>
          <a:xfrm>
            <a:off x="466723" y="1986562"/>
            <a:ext cx="1584997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Estimation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D59DC8-EDB2-9B4A-80C1-CF2D76E33513}"/>
              </a:ext>
            </a:extLst>
          </p:cNvPr>
          <p:cNvSpPr/>
          <p:nvPr/>
        </p:nvSpPr>
        <p:spPr>
          <a:xfrm>
            <a:off x="466723" y="2790279"/>
            <a:ext cx="1584998" cy="699449"/>
          </a:xfrm>
          <a:prstGeom prst="rect">
            <a:avLst/>
          </a:prstGeom>
          <a:solidFill>
            <a:srgbClr val="A9C500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Frame length optimization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2691228" y="4890867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3868285" y="5253372"/>
            <a:ext cx="1616090" cy="829782"/>
            <a:chOff x="3293222" y="4618261"/>
            <a:chExt cx="1095790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29" y="5029499"/>
              <a:ext cx="730883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364907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10957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815530"/>
              <a:ext cx="364907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2900782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D5F63F1-E360-1046-8D99-81EB8DC3F7B1}"/>
              </a:ext>
            </a:extLst>
          </p:cNvPr>
          <p:cNvGrpSpPr/>
          <p:nvPr/>
        </p:nvGrpSpPr>
        <p:grpSpPr>
          <a:xfrm>
            <a:off x="3742990" y="4581128"/>
            <a:ext cx="1347228" cy="1243967"/>
            <a:chOff x="1045569" y="4750010"/>
            <a:chExt cx="1347228" cy="1243967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AF4E50A7-F187-A043-AF96-969F2ABB192E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E910765-412D-584C-8C33-D2BC554CC15C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59588873-EA9D-094D-88EC-12409DBAF595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C303A8C-E58C-7F42-BA0B-D35F43258B49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C615691-DE95-0648-A344-C27395385535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DFA8777A-C367-2943-8193-FDA9086AA8E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0EDED120-DB40-1045-9435-1319440CEA11}"/>
              </a:ext>
            </a:extLst>
          </p:cNvPr>
          <p:cNvSpPr>
            <a:spLocks/>
          </p:cNvSpPr>
          <p:nvPr/>
        </p:nvSpPr>
        <p:spPr bwMode="auto">
          <a:xfrm>
            <a:off x="4941050" y="4423590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0A43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A1D01E38-7696-984B-B4D0-916E6EA6E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221" y="4834827"/>
            <a:ext cx="1077919" cy="1248326"/>
          </a:xfrm>
          <a:prstGeom prst="rect">
            <a:avLst/>
          </a:prstGeom>
          <a:solidFill>
            <a:srgbClr val="1AA8FE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369A55E5-AD8C-1144-A7B1-E55B3902E696}"/>
              </a:ext>
            </a:extLst>
          </p:cNvPr>
          <p:cNvSpPr>
            <a:spLocks/>
          </p:cNvSpPr>
          <p:nvPr/>
        </p:nvSpPr>
        <p:spPr bwMode="auto">
          <a:xfrm>
            <a:off x="4941050" y="4423589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A3DC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1BCCE6A6-9684-194A-9BEA-ED54849C254C}"/>
              </a:ext>
            </a:extLst>
          </p:cNvPr>
          <p:cNvSpPr>
            <a:spLocks/>
          </p:cNvSpPr>
          <p:nvPr/>
        </p:nvSpPr>
        <p:spPr bwMode="auto">
          <a:xfrm>
            <a:off x="5479221" y="4960077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D5B2C219-91C2-8546-8610-8F97FBA4541E}"/>
              </a:ext>
            </a:extLst>
          </p:cNvPr>
          <p:cNvSpPr>
            <a:spLocks/>
          </p:cNvSpPr>
          <p:nvPr/>
        </p:nvSpPr>
        <p:spPr bwMode="auto">
          <a:xfrm>
            <a:off x="4941050" y="4620859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5F564-0BE1-D44D-8220-9FCDBA26DEDC}"/>
              </a:ext>
            </a:extLst>
          </p:cNvPr>
          <p:cNvSpPr txBox="1"/>
          <p:nvPr/>
        </p:nvSpPr>
        <p:spPr>
          <a:xfrm>
            <a:off x="5617001" y="5274324"/>
            <a:ext cx="7425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70%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EC5260-FB8B-3545-890D-772D66E91075}"/>
              </a:ext>
            </a:extLst>
          </p:cNvPr>
          <p:cNvGrpSpPr/>
          <p:nvPr/>
        </p:nvGrpSpPr>
        <p:grpSpPr>
          <a:xfrm>
            <a:off x="4793914" y="3843074"/>
            <a:ext cx="1347228" cy="1243967"/>
            <a:chOff x="1045569" y="4750010"/>
            <a:chExt cx="1347228" cy="1243967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C08DB1E4-4ECF-9246-ACE5-A47D381432A7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F5EF9534-DB20-864D-B85C-731424D0316E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8726234F-3483-BD41-8C8D-B2304A93BFB4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4E940-5602-5341-862D-58F08514EE47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EA3232-E9C8-444B-A6AB-23F4BAC5D719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5F47463-0168-1245-9BEF-46F3B178EAB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48" name="Freeform 47">
            <a:extLst>
              <a:ext uri="{FF2B5EF4-FFF2-40B4-BE49-F238E27FC236}">
                <a16:creationId xmlns:a16="http://schemas.microsoft.com/office/drawing/2014/main" id="{BBF448B4-7CB5-534C-90F7-8CA20436945F}"/>
              </a:ext>
            </a:extLst>
          </p:cNvPr>
          <p:cNvSpPr>
            <a:spLocks/>
          </p:cNvSpPr>
          <p:nvPr/>
        </p:nvSpPr>
        <p:spPr bwMode="auto">
          <a:xfrm>
            <a:off x="5965212" y="3603952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444F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81955B7F-D9B8-904C-AAA8-E5E54F792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3383" y="4015188"/>
            <a:ext cx="1077919" cy="2078107"/>
          </a:xfrm>
          <a:prstGeom prst="rect">
            <a:avLst/>
          </a:prstGeom>
          <a:solidFill>
            <a:srgbClr val="A9C500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4800" b="1" dirty="0">
              <a:solidFill>
                <a:srgbClr val="DDE8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id="{922A37D2-71EF-1A41-AC7E-A0FC50E18A13}"/>
              </a:ext>
            </a:extLst>
          </p:cNvPr>
          <p:cNvSpPr>
            <a:spLocks/>
          </p:cNvSpPr>
          <p:nvPr/>
        </p:nvSpPr>
        <p:spPr bwMode="auto">
          <a:xfrm>
            <a:off x="5965212" y="3603952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DDE89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8">
            <a:extLst>
              <a:ext uri="{FF2B5EF4-FFF2-40B4-BE49-F238E27FC236}">
                <a16:creationId xmlns:a16="http://schemas.microsoft.com/office/drawing/2014/main" id="{6E2D2B6D-97F6-1A4F-8C30-2EC983FDB68C}"/>
              </a:ext>
            </a:extLst>
          </p:cNvPr>
          <p:cNvSpPr>
            <a:spLocks/>
          </p:cNvSpPr>
          <p:nvPr/>
        </p:nvSpPr>
        <p:spPr bwMode="auto">
          <a:xfrm>
            <a:off x="5965212" y="3801221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4">
            <a:extLst>
              <a:ext uri="{FF2B5EF4-FFF2-40B4-BE49-F238E27FC236}">
                <a16:creationId xmlns:a16="http://schemas.microsoft.com/office/drawing/2014/main" id="{6E4058DC-A005-7C49-A2AE-145A56158369}"/>
              </a:ext>
            </a:extLst>
          </p:cNvPr>
          <p:cNvSpPr>
            <a:spLocks/>
          </p:cNvSpPr>
          <p:nvPr/>
        </p:nvSpPr>
        <p:spPr bwMode="auto">
          <a:xfrm>
            <a:off x="6503383" y="4140439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14401-5A6D-174F-AADB-12F192D8267B}"/>
              </a:ext>
            </a:extLst>
          </p:cNvPr>
          <p:cNvSpPr txBox="1"/>
          <p:nvPr/>
        </p:nvSpPr>
        <p:spPr>
          <a:xfrm>
            <a:off x="6638014" y="4845226"/>
            <a:ext cx="8563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DDE8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90%</a:t>
            </a:r>
            <a:endParaRPr lang="en-US" sz="3000" dirty="0">
              <a:latin typeface="+mj-lt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957CD76-9F5C-E947-A138-923E737D03FC}"/>
              </a:ext>
            </a:extLst>
          </p:cNvPr>
          <p:cNvGrpSpPr/>
          <p:nvPr/>
        </p:nvGrpSpPr>
        <p:grpSpPr>
          <a:xfrm>
            <a:off x="5961076" y="2988424"/>
            <a:ext cx="1347228" cy="1243967"/>
            <a:chOff x="1045569" y="4750010"/>
            <a:chExt cx="1347228" cy="1243967"/>
          </a:xfrm>
        </p:grpSpPr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F17307EE-17CE-D546-932B-D142765D8A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E0C5A9B8-8CD3-B644-B966-9F9FE1314716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858634EE-B2EB-BE4E-BFB2-86EF7B308F7F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4767F7B-F9A3-0849-B7D4-B7371678E51B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8DC2652-BEA3-904C-A31D-296431DC208E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007D61E8-2F51-714A-9185-7E9FE49BB437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75" name="Left Brace 74">
            <a:extLst>
              <a:ext uri="{FF2B5EF4-FFF2-40B4-BE49-F238E27FC236}">
                <a16:creationId xmlns:a16="http://schemas.microsoft.com/office/drawing/2014/main" id="{7C31F107-B7CC-AE4C-86F4-0D1288621A55}"/>
              </a:ext>
            </a:extLst>
          </p:cNvPr>
          <p:cNvSpPr/>
          <p:nvPr/>
        </p:nvSpPr>
        <p:spPr bwMode="auto">
          <a:xfrm>
            <a:off x="2123728" y="1916832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F45328-AA1D-564A-A2A2-59C3B1074CE6}"/>
              </a:ext>
            </a:extLst>
          </p:cNvPr>
          <p:cNvSpPr txBox="1"/>
          <p:nvPr/>
        </p:nvSpPr>
        <p:spPr>
          <a:xfrm>
            <a:off x="2283236" y="1106160"/>
            <a:ext cx="2504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77" name="Left Brace 76">
            <a:extLst>
              <a:ext uri="{FF2B5EF4-FFF2-40B4-BE49-F238E27FC236}">
                <a16:creationId xmlns:a16="http://schemas.microsoft.com/office/drawing/2014/main" id="{BD571A1C-2D14-A84A-9325-9158B7298A33}"/>
              </a:ext>
            </a:extLst>
          </p:cNvPr>
          <p:cNvSpPr/>
          <p:nvPr/>
        </p:nvSpPr>
        <p:spPr bwMode="auto">
          <a:xfrm>
            <a:off x="2132706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4A6321E-E4B3-1F42-8C65-A2F52F5418A6}"/>
                  </a:ext>
                </a:extLst>
              </p:cNvPr>
              <p:cNvSpPr txBox="1"/>
              <p:nvPr/>
            </p:nvSpPr>
            <p:spPr>
              <a:xfrm>
                <a:off x="2281843" y="2816847"/>
                <a:ext cx="395879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=0.6, </m:t>
                    </m:r>
                    <m:sSub>
                      <m:sSubPr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Closed Form Solutions</a:t>
                </a:r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4A6321E-E4B3-1F42-8C65-A2F52F541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843" y="2816847"/>
                <a:ext cx="3958794" cy="738664"/>
              </a:xfrm>
              <a:prstGeom prst="rect">
                <a:avLst/>
              </a:prstGeom>
              <a:blipFill>
                <a:blip r:embed="rId5"/>
                <a:stretch>
                  <a:fillRect l="-643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Left Brace 85">
            <a:extLst>
              <a:ext uri="{FF2B5EF4-FFF2-40B4-BE49-F238E27FC236}">
                <a16:creationId xmlns:a16="http://schemas.microsoft.com/office/drawing/2014/main" id="{4189BE67-AF6B-F047-8BBD-4C46F17841AE}"/>
              </a:ext>
            </a:extLst>
          </p:cNvPr>
          <p:cNvSpPr/>
          <p:nvPr/>
        </p:nvSpPr>
        <p:spPr bwMode="auto">
          <a:xfrm>
            <a:off x="2123728" y="2852936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02FA86-96E5-3E42-A42F-CF513BEF42C6}"/>
                  </a:ext>
                </a:extLst>
              </p:cNvPr>
              <p:cNvSpPr txBox="1"/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Closed Form 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 frame length optimization </a:t>
                </a: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02FA86-96E5-3E42-A42F-CF513BEF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blipFill>
                <a:blip r:embed="rId6"/>
                <a:stretch>
                  <a:fillRect l="-32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89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 dirty="0"/>
            </a:br>
            <a:r>
              <a:rPr lang="de-DE" sz="28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08/07/2018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3581166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MAC-Layer 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Frame 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Length</a:t>
                </a:r>
                <a:r>
                  <a:rPr lang="en-US" sz="1600" b="1" dirty="0"/>
                  <a:t>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>
                  <a:latin typeface="Calibri" panose="020F0502020204030204" pitchFamily="34" charset="0"/>
                  <a:cs typeface="Calibri" panose="020F0502020204030204" pitchFamily="34" charset="0"/>
                </a:rPr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>
                  <a:latin typeface="Calibri" panose="020F0502020204030204" pitchFamily="34" charset="0"/>
                  <a:cs typeface="Calibri" panose="020F0502020204030204" pitchFamily="34" charset="0"/>
                </a:rPr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B15C1D9-94D6-094B-A0CB-2C4CE208D247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0270B8D-3896-5340-BC5C-203BF21C3295}"/>
                </a:ext>
              </a:extLst>
            </p:cNvPr>
            <p:cNvGrpSpPr/>
            <p:nvPr/>
          </p:nvGrpSpPr>
          <p:grpSpPr>
            <a:xfrm>
              <a:off x="467544" y="4110170"/>
              <a:ext cx="8062540" cy="1024777"/>
              <a:chOff x="467544" y="4110170"/>
              <a:chExt cx="8062540" cy="102477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56BF0E-EF92-984A-A363-362C11F20DF1}"/>
                  </a:ext>
                </a:extLst>
              </p:cNvPr>
              <p:cNvSpPr/>
              <p:nvPr/>
            </p:nvSpPr>
            <p:spPr>
              <a:xfrm>
                <a:off x="605068" y="4238822"/>
                <a:ext cx="7925016" cy="89612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663F617-4210-0144-A518-AAF370789022}"/>
                  </a:ext>
                </a:extLst>
              </p:cNvPr>
              <p:cNvGrpSpPr/>
              <p:nvPr/>
            </p:nvGrpSpPr>
            <p:grpSpPr>
              <a:xfrm>
                <a:off x="467544" y="4149080"/>
                <a:ext cx="7941938" cy="896129"/>
                <a:chOff x="3925455" y="1383985"/>
                <a:chExt cx="6400799" cy="969822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BA1CB40-2750-5646-9A74-62723A34DD6C}"/>
                    </a:ext>
                  </a:extLst>
                </p:cNvPr>
                <p:cNvSpPr/>
                <p:nvPr/>
              </p:nvSpPr>
              <p:spPr>
                <a:xfrm>
                  <a:off x="4895271" y="1383989"/>
                  <a:ext cx="5430983" cy="969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3186355-8561-0D48-8357-2744480C51A1}"/>
                    </a:ext>
                  </a:extLst>
                </p:cNvPr>
                <p:cNvGrpSpPr/>
                <p:nvPr/>
              </p:nvGrpSpPr>
              <p:grpSpPr>
                <a:xfrm>
                  <a:off x="3925455" y="1383985"/>
                  <a:ext cx="1178646" cy="969818"/>
                  <a:chOff x="3925455" y="1383985"/>
                  <a:chExt cx="1178646" cy="969818"/>
                </a:xfrm>
              </p:grpSpPr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0E749B96-4072-314E-9CF8-420437E46A6F}"/>
                      </a:ext>
                    </a:extLst>
                  </p:cNvPr>
                  <p:cNvSpPr/>
                  <p:nvPr/>
                </p:nvSpPr>
                <p:spPr>
                  <a:xfrm>
                    <a:off x="3925455" y="1383985"/>
                    <a:ext cx="969818" cy="969818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03</a:t>
                    </a:r>
                  </a:p>
                </p:txBody>
              </p:sp>
              <p:sp>
                <p:nvSpPr>
                  <p:cNvPr id="28" name="Isosceles Triangle 17">
                    <a:extLst>
                      <a:ext uri="{FF2B5EF4-FFF2-40B4-BE49-F238E27FC236}">
                        <a16:creationId xmlns:a16="http://schemas.microsoft.com/office/drawing/2014/main" id="{EF2B09E6-C221-3148-8F03-A892B2252E6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803124" y="1537059"/>
                    <a:ext cx="323272" cy="278683"/>
                  </a:xfrm>
                  <a:prstGeom prst="triangl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AC0F02-A866-9842-82CF-983F51280636}"/>
                  </a:ext>
                </a:extLst>
              </p:cNvPr>
              <p:cNvSpPr txBox="1"/>
              <p:nvPr/>
            </p:nvSpPr>
            <p:spPr>
              <a:xfrm>
                <a:off x="2072801" y="4110170"/>
                <a:ext cx="4875461" cy="830999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Improvements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the </a:t>
                </a:r>
                <a:r>
                  <a:rPr lang="en-US" sz="24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EPCglobal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C1 G2 Standard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6FBB74-E1A7-DD4A-8E17-C129E0AB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786" y="4317846"/>
              <a:ext cx="1304358" cy="6622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066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08/07/2018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Improvements</a:t>
              </a:r>
              <a:r>
                <a:rPr lang="en-US" sz="2400" b="1" dirty="0"/>
                <a:t> of the </a:t>
              </a:r>
              <a:r>
                <a:rPr lang="en-US" sz="2400" b="1" dirty="0" err="1"/>
                <a:t>EPCglobal</a:t>
              </a:r>
              <a:r>
                <a:rPr lang="en-US" sz="2400" b="1" dirty="0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531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Collided Slot in </a:t>
            </a:r>
            <a:r>
              <a:rPr lang="en-US" dirty="0" err="1"/>
              <a:t>EPCglobal</a:t>
            </a:r>
            <a:r>
              <a:rPr lang="en-US" dirty="0"/>
              <a:t> C1G2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6">
            <a:extLst>
              <a:ext uri="{FF2B5EF4-FFF2-40B4-BE49-F238E27FC236}">
                <a16:creationId xmlns:a16="http://schemas.microsoft.com/office/drawing/2014/main" id="{745D959E-0F2A-0F41-88D8-3DCC4A908F54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Without collision recovery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500" kern="0" dirty="0"/>
          </a:p>
          <a:p>
            <a:endParaRPr lang="en-US" sz="1500" kern="0" dirty="0"/>
          </a:p>
          <a:p>
            <a:endParaRPr lang="en-US" sz="1500" kern="0" dirty="0"/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With collision recovery</a:t>
            </a:r>
          </a:p>
          <a:p>
            <a:endParaRPr lang="en-US" sz="1600" kern="0" dirty="0"/>
          </a:p>
          <a:p>
            <a:endParaRPr lang="en-US" sz="1600" kern="0" dirty="0"/>
          </a:p>
          <a:p>
            <a:pPr lvl="3"/>
            <a:endParaRPr lang="en-US" sz="1400" kern="0" dirty="0"/>
          </a:p>
          <a:p>
            <a:pPr marL="0" indent="0">
              <a:buFont typeface="Wingdings" pitchFamily="2" charset="2"/>
              <a:buNone/>
            </a:pPr>
            <a:endParaRPr lang="en-US" sz="1400" kern="0" dirty="0"/>
          </a:p>
          <a:p>
            <a:pPr marL="0" indent="0">
              <a:buFont typeface="Wingdings" pitchFamily="2" charset="2"/>
              <a:buNone/>
            </a:pPr>
            <a:endParaRPr lang="en-US" sz="14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None/>
            </a:pPr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6790AAB6-A2AE-3642-9286-D25B2143BB81}"/>
              </a:ext>
            </a:extLst>
          </p:cNvPr>
          <p:cNvSpPr txBox="1"/>
          <p:nvPr/>
        </p:nvSpPr>
        <p:spPr>
          <a:xfrm>
            <a:off x="8326299" y="3090446"/>
            <a:ext cx="56618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51E4C38-A181-8A40-843C-9F387804318F}"/>
              </a:ext>
            </a:extLst>
          </p:cNvPr>
          <p:cNvGrpSpPr/>
          <p:nvPr/>
        </p:nvGrpSpPr>
        <p:grpSpPr>
          <a:xfrm>
            <a:off x="1270513" y="2044352"/>
            <a:ext cx="762005" cy="722539"/>
            <a:chOff x="1270513" y="2044352"/>
            <a:chExt cx="785142" cy="987393"/>
          </a:xfrm>
        </p:grpSpPr>
        <p:cxnSp>
          <p:nvCxnSpPr>
            <p:cNvPr id="42" name="Gerade Verbindung 49">
              <a:extLst>
                <a:ext uri="{FF2B5EF4-FFF2-40B4-BE49-F238E27FC236}">
                  <a16:creationId xmlns:a16="http://schemas.microsoft.com/office/drawing/2014/main" id="{9F760751-FDB8-7447-B95B-8F018360FD79}"/>
                </a:ext>
              </a:extLst>
            </p:cNvPr>
            <p:cNvCxnSpPr>
              <a:cxnSpLocks/>
            </p:cNvCxnSpPr>
            <p:nvPr/>
          </p:nvCxnSpPr>
          <p:spPr>
            <a:xfrm>
              <a:off x="1962268" y="2071043"/>
              <a:ext cx="93387" cy="41773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50">
              <a:extLst>
                <a:ext uri="{FF2B5EF4-FFF2-40B4-BE49-F238E27FC236}">
                  <a16:creationId xmlns:a16="http://schemas.microsoft.com/office/drawing/2014/main" id="{B1A3D333-7D15-D940-942F-794942663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0513" y="2044352"/>
              <a:ext cx="209372" cy="44442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hteck 55">
              <a:extLst>
                <a:ext uri="{FF2B5EF4-FFF2-40B4-BE49-F238E27FC236}">
                  <a16:creationId xmlns:a16="http://schemas.microsoft.com/office/drawing/2014/main" id="{A0759503-A660-384F-A7DE-C286A465F371}"/>
                </a:ext>
              </a:extLst>
            </p:cNvPr>
            <p:cNvSpPr/>
            <p:nvPr/>
          </p:nvSpPr>
          <p:spPr>
            <a:xfrm>
              <a:off x="1272796" y="2469290"/>
              <a:ext cx="782859" cy="5624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Query 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+ RN16s</a:t>
              </a:r>
            </a:p>
          </p:txBody>
        </p:sp>
      </p:grpSp>
      <p:cxnSp>
        <p:nvCxnSpPr>
          <p:cNvPr id="10" name="Gerade Verbindung mit Pfeil 12">
            <a:extLst>
              <a:ext uri="{FF2B5EF4-FFF2-40B4-BE49-F238E27FC236}">
                <a16:creationId xmlns:a16="http://schemas.microsoft.com/office/drawing/2014/main" id="{90E1783A-0591-F94C-84A4-4D52A8A453DF}"/>
              </a:ext>
            </a:extLst>
          </p:cNvPr>
          <p:cNvCxnSpPr>
            <a:cxnSpLocks/>
          </p:cNvCxnSpPr>
          <p:nvPr/>
        </p:nvCxnSpPr>
        <p:spPr>
          <a:xfrm flipH="1">
            <a:off x="8499963" y="1531142"/>
            <a:ext cx="12168" cy="162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0">
            <a:extLst>
              <a:ext uri="{FF2B5EF4-FFF2-40B4-BE49-F238E27FC236}">
                <a16:creationId xmlns:a16="http://schemas.microsoft.com/office/drawing/2014/main" id="{AE2C0273-A6FA-8943-905C-8000F0DFF470}"/>
              </a:ext>
            </a:extLst>
          </p:cNvPr>
          <p:cNvSpPr txBox="1"/>
          <p:nvPr/>
        </p:nvSpPr>
        <p:spPr>
          <a:xfrm>
            <a:off x="5597048" y="1274897"/>
            <a:ext cx="7025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3" name="Textfeld 14">
            <a:extLst>
              <a:ext uri="{FF2B5EF4-FFF2-40B4-BE49-F238E27FC236}">
                <a16:creationId xmlns:a16="http://schemas.microsoft.com/office/drawing/2014/main" id="{5ED06246-0BA7-D941-BEA8-06331464E015}"/>
              </a:ext>
            </a:extLst>
          </p:cNvPr>
          <p:cNvSpPr txBox="1"/>
          <p:nvPr/>
        </p:nvSpPr>
        <p:spPr>
          <a:xfrm>
            <a:off x="8240889" y="1257700"/>
            <a:ext cx="50084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cxnSp>
        <p:nvCxnSpPr>
          <p:cNvPr id="18" name="Gerade Verbindung mit Pfeil 20">
            <a:extLst>
              <a:ext uri="{FF2B5EF4-FFF2-40B4-BE49-F238E27FC236}">
                <a16:creationId xmlns:a16="http://schemas.microsoft.com/office/drawing/2014/main" id="{EBCC03DD-32AE-5942-B156-2AB8F0D3F07C}"/>
              </a:ext>
            </a:extLst>
          </p:cNvPr>
          <p:cNvCxnSpPr/>
          <p:nvPr/>
        </p:nvCxnSpPr>
        <p:spPr>
          <a:xfrm>
            <a:off x="5936762" y="1585398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1">
            <a:extLst>
              <a:ext uri="{FF2B5EF4-FFF2-40B4-BE49-F238E27FC236}">
                <a16:creationId xmlns:a16="http://schemas.microsoft.com/office/drawing/2014/main" id="{B1EDAFE7-1D9B-1941-83A2-A0D91B45572A}"/>
              </a:ext>
            </a:extLst>
          </p:cNvPr>
          <p:cNvCxnSpPr/>
          <p:nvPr/>
        </p:nvCxnSpPr>
        <p:spPr>
          <a:xfrm flipH="1">
            <a:off x="5942846" y="2073320"/>
            <a:ext cx="2569285" cy="357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8">
            <a:extLst>
              <a:ext uri="{FF2B5EF4-FFF2-40B4-BE49-F238E27FC236}">
                <a16:creationId xmlns:a16="http://schemas.microsoft.com/office/drawing/2014/main" id="{92EA8E2C-E527-AB48-876B-87030045634C}"/>
              </a:ext>
            </a:extLst>
          </p:cNvPr>
          <p:cNvSpPr txBox="1"/>
          <p:nvPr/>
        </p:nvSpPr>
        <p:spPr>
          <a:xfrm rot="396810">
            <a:off x="6560241" y="142721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3" name="Textfeld 29">
            <a:extLst>
              <a:ext uri="{FF2B5EF4-FFF2-40B4-BE49-F238E27FC236}">
                <a16:creationId xmlns:a16="http://schemas.microsoft.com/office/drawing/2014/main" id="{6A08E140-B0D0-E844-BA83-7B564544A8A2}"/>
              </a:ext>
            </a:extLst>
          </p:cNvPr>
          <p:cNvSpPr txBox="1"/>
          <p:nvPr/>
        </p:nvSpPr>
        <p:spPr>
          <a:xfrm rot="21129546">
            <a:off x="6258129" y="1952345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4" name="Gerade Verbindung mit Pfeil 30">
            <a:extLst>
              <a:ext uri="{FF2B5EF4-FFF2-40B4-BE49-F238E27FC236}">
                <a16:creationId xmlns:a16="http://schemas.microsoft.com/office/drawing/2014/main" id="{2358701B-F884-2041-AA1E-84AFCDABC2EF}"/>
              </a:ext>
            </a:extLst>
          </p:cNvPr>
          <p:cNvCxnSpPr/>
          <p:nvPr/>
        </p:nvCxnSpPr>
        <p:spPr>
          <a:xfrm>
            <a:off x="5936762" y="2609054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61">
            <a:extLst>
              <a:ext uri="{FF2B5EF4-FFF2-40B4-BE49-F238E27FC236}">
                <a16:creationId xmlns:a16="http://schemas.microsoft.com/office/drawing/2014/main" id="{9758CA7C-3C8B-4346-B90D-38BF37B2143E}"/>
              </a:ext>
            </a:extLst>
          </p:cNvPr>
          <p:cNvCxnSpPr>
            <a:cxnSpLocks/>
          </p:cNvCxnSpPr>
          <p:nvPr/>
        </p:nvCxnSpPr>
        <p:spPr>
          <a:xfrm flipH="1">
            <a:off x="5848099" y="1553250"/>
            <a:ext cx="19431" cy="1008963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E6A2EE-4C21-414D-B64E-DA4AAB943FF2}"/>
                  </a:ext>
                </a:extLst>
              </p:cNvPr>
              <p:cNvSpPr txBox="1"/>
              <p:nvPr/>
            </p:nvSpPr>
            <p:spPr>
              <a:xfrm>
                <a:off x="5431851" y="1767550"/>
                <a:ext cx="3505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kern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kern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E6A2EE-4C21-414D-B64E-DA4AAB943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851" y="1767550"/>
                <a:ext cx="35055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feld 28">
            <a:extLst>
              <a:ext uri="{FF2B5EF4-FFF2-40B4-BE49-F238E27FC236}">
                <a16:creationId xmlns:a16="http://schemas.microsoft.com/office/drawing/2014/main" id="{3F4F1B6A-0846-0F46-8A4E-12938BF2F70E}"/>
              </a:ext>
            </a:extLst>
          </p:cNvPr>
          <p:cNvSpPr txBox="1"/>
          <p:nvPr/>
        </p:nvSpPr>
        <p:spPr>
          <a:xfrm rot="396810">
            <a:off x="6749298" y="2465334"/>
            <a:ext cx="96391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Query-Rep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1F248D6-B7E2-4744-9290-8BE852287BC2}"/>
              </a:ext>
            </a:extLst>
          </p:cNvPr>
          <p:cNvGrpSpPr/>
          <p:nvPr/>
        </p:nvGrpSpPr>
        <p:grpSpPr>
          <a:xfrm>
            <a:off x="480542" y="1549030"/>
            <a:ext cx="3921279" cy="502839"/>
            <a:chOff x="366658" y="3087429"/>
            <a:chExt cx="3921279" cy="502839"/>
          </a:xfrm>
        </p:grpSpPr>
        <p:grpSp>
          <p:nvGrpSpPr>
            <p:cNvPr id="73" name="Gruppieren 81">
              <a:extLst>
                <a:ext uri="{FF2B5EF4-FFF2-40B4-BE49-F238E27FC236}">
                  <a16:creationId xmlns:a16="http://schemas.microsoft.com/office/drawing/2014/main" id="{23DC8D1D-F6C7-1643-9FF2-D4D42154F411}"/>
                </a:ext>
              </a:extLst>
            </p:cNvPr>
            <p:cNvGrpSpPr/>
            <p:nvPr/>
          </p:nvGrpSpPr>
          <p:grpSpPr>
            <a:xfrm>
              <a:off x="370266" y="3087429"/>
              <a:ext cx="3917671" cy="500066"/>
              <a:chOff x="370266" y="3735501"/>
              <a:chExt cx="3917671" cy="500066"/>
            </a:xfrm>
          </p:grpSpPr>
          <p:sp>
            <p:nvSpPr>
              <p:cNvPr id="77" name="Rectangle 64">
                <a:extLst>
                  <a:ext uri="{FF2B5EF4-FFF2-40B4-BE49-F238E27FC236}">
                    <a16:creationId xmlns:a16="http://schemas.microsoft.com/office/drawing/2014/main" id="{510FA98A-D976-CF4B-BAE2-2B211B95EDB3}"/>
                  </a:ext>
                </a:extLst>
              </p:cNvPr>
              <p:cNvSpPr/>
              <p:nvPr/>
            </p:nvSpPr>
            <p:spPr>
              <a:xfrm>
                <a:off x="370266" y="3735501"/>
                <a:ext cx="3917671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" name="Rectangle 65">
                <a:extLst>
                  <a:ext uri="{FF2B5EF4-FFF2-40B4-BE49-F238E27FC236}">
                    <a16:creationId xmlns:a16="http://schemas.microsoft.com/office/drawing/2014/main" id="{3508C937-73F8-F04C-B4AA-F23E300EACAA}"/>
                  </a:ext>
                </a:extLst>
              </p:cNvPr>
              <p:cNvSpPr/>
              <p:nvPr/>
            </p:nvSpPr>
            <p:spPr>
              <a:xfrm>
                <a:off x="370266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Rectangle 31">
                <a:extLst>
                  <a:ext uri="{FF2B5EF4-FFF2-40B4-BE49-F238E27FC236}">
                    <a16:creationId xmlns:a16="http://schemas.microsoft.com/office/drawing/2014/main" id="{5D4D6040-D704-0A49-A90F-3D413200011E}"/>
                  </a:ext>
                </a:extLst>
              </p:cNvPr>
              <p:cNvSpPr/>
              <p:nvPr/>
            </p:nvSpPr>
            <p:spPr>
              <a:xfrm>
                <a:off x="1370398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Rectangle 65">
                <a:extLst>
                  <a:ext uri="{FF2B5EF4-FFF2-40B4-BE49-F238E27FC236}">
                    <a16:creationId xmlns:a16="http://schemas.microsoft.com/office/drawing/2014/main" id="{8A7E2A6F-A827-C143-98E2-B8BEBA1220C9}"/>
                  </a:ext>
                </a:extLst>
              </p:cNvPr>
              <p:cNvSpPr/>
              <p:nvPr/>
            </p:nvSpPr>
            <p:spPr>
              <a:xfrm>
                <a:off x="236568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31">
                <a:extLst>
                  <a:ext uri="{FF2B5EF4-FFF2-40B4-BE49-F238E27FC236}">
                    <a16:creationId xmlns:a16="http://schemas.microsoft.com/office/drawing/2014/main" id="{D011892D-B417-B844-8689-CEBB07216368}"/>
                  </a:ext>
                </a:extLst>
              </p:cNvPr>
              <p:cNvSpPr/>
              <p:nvPr/>
            </p:nvSpPr>
            <p:spPr>
              <a:xfrm>
                <a:off x="874322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4" name="Rectangle 31">
              <a:extLst>
                <a:ext uri="{FF2B5EF4-FFF2-40B4-BE49-F238E27FC236}">
                  <a16:creationId xmlns:a16="http://schemas.microsoft.com/office/drawing/2014/main" id="{85EE801B-F123-B444-BF75-3BA349FA37C2}"/>
                </a:ext>
              </a:extLst>
            </p:cNvPr>
            <p:cNvSpPr/>
            <p:nvPr/>
          </p:nvSpPr>
          <p:spPr>
            <a:xfrm>
              <a:off x="366658" y="3090202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6CD04C19-0E49-0F4C-8D83-CEBCFFA9B788}"/>
                </a:ext>
              </a:extLst>
            </p:cNvPr>
            <p:cNvSpPr/>
            <p:nvPr/>
          </p:nvSpPr>
          <p:spPr>
            <a:xfrm>
              <a:off x="869078" y="3090202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76" name="Rectangle 31">
              <a:extLst>
                <a:ext uri="{FF2B5EF4-FFF2-40B4-BE49-F238E27FC236}">
                  <a16:creationId xmlns:a16="http://schemas.microsoft.com/office/drawing/2014/main" id="{247354BC-CA77-B747-863D-5ED139AE1CCD}"/>
                </a:ext>
              </a:extLst>
            </p:cNvPr>
            <p:cNvSpPr/>
            <p:nvPr/>
          </p:nvSpPr>
          <p:spPr>
            <a:xfrm>
              <a:off x="1373134" y="3090202"/>
              <a:ext cx="500066" cy="5000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Rectangle 107">
            <a:extLst>
              <a:ext uri="{FF2B5EF4-FFF2-40B4-BE49-F238E27FC236}">
                <a16:creationId xmlns:a16="http://schemas.microsoft.com/office/drawing/2014/main" id="{EFB4D980-0680-E645-A903-0C8D4EA13DEB}"/>
              </a:ext>
            </a:extLst>
          </p:cNvPr>
          <p:cNvSpPr/>
          <p:nvPr/>
        </p:nvSpPr>
        <p:spPr>
          <a:xfrm>
            <a:off x="1969006" y="1549030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86" name="Rectangle 31">
            <a:extLst>
              <a:ext uri="{FF2B5EF4-FFF2-40B4-BE49-F238E27FC236}">
                <a16:creationId xmlns:a16="http://schemas.microsoft.com/office/drawing/2014/main" id="{1688B089-E9E7-C441-A0CA-8F4B63972FBF}"/>
              </a:ext>
            </a:extLst>
          </p:cNvPr>
          <p:cNvSpPr/>
          <p:nvPr/>
        </p:nvSpPr>
        <p:spPr>
          <a:xfrm>
            <a:off x="2451790" y="1549030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Rectangle 31">
            <a:extLst>
              <a:ext uri="{FF2B5EF4-FFF2-40B4-BE49-F238E27FC236}">
                <a16:creationId xmlns:a16="http://schemas.microsoft.com/office/drawing/2014/main" id="{8304D883-8BBD-1D4B-A8F0-DF931698BEE3}"/>
              </a:ext>
            </a:extLst>
          </p:cNvPr>
          <p:cNvSpPr/>
          <p:nvPr/>
        </p:nvSpPr>
        <p:spPr>
          <a:xfrm>
            <a:off x="2954636" y="1549030"/>
            <a:ext cx="500066" cy="5000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</a:rPr>
              <a:t>C</a:t>
            </a:r>
            <a:endParaRPr lang="en-CA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Rectangle 107">
            <a:extLst>
              <a:ext uri="{FF2B5EF4-FFF2-40B4-BE49-F238E27FC236}">
                <a16:creationId xmlns:a16="http://schemas.microsoft.com/office/drawing/2014/main" id="{8F2C77E6-4E9F-BB46-BA28-7E1654B3558D}"/>
              </a:ext>
            </a:extLst>
          </p:cNvPr>
          <p:cNvSpPr/>
          <p:nvPr/>
        </p:nvSpPr>
        <p:spPr>
          <a:xfrm>
            <a:off x="3412323" y="1546257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89" name="Rectangle 31">
            <a:extLst>
              <a:ext uri="{FF2B5EF4-FFF2-40B4-BE49-F238E27FC236}">
                <a16:creationId xmlns:a16="http://schemas.microsoft.com/office/drawing/2014/main" id="{B2127E44-45E2-F14E-B438-5135C1DBE708}"/>
              </a:ext>
            </a:extLst>
          </p:cNvPr>
          <p:cNvSpPr/>
          <p:nvPr/>
        </p:nvSpPr>
        <p:spPr>
          <a:xfrm>
            <a:off x="3901755" y="1546024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6" name="Textfeld 16">
            <a:extLst>
              <a:ext uri="{FF2B5EF4-FFF2-40B4-BE49-F238E27FC236}">
                <a16:creationId xmlns:a16="http://schemas.microsoft.com/office/drawing/2014/main" id="{1D0A0C00-38F7-EE49-9EAE-D0007EB0A0D9}"/>
              </a:ext>
            </a:extLst>
          </p:cNvPr>
          <p:cNvSpPr txBox="1"/>
          <p:nvPr/>
        </p:nvSpPr>
        <p:spPr>
          <a:xfrm>
            <a:off x="8326299" y="5826750"/>
            <a:ext cx="56618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100" name="Gerade Verbindung mit Pfeil 12">
            <a:extLst>
              <a:ext uri="{FF2B5EF4-FFF2-40B4-BE49-F238E27FC236}">
                <a16:creationId xmlns:a16="http://schemas.microsoft.com/office/drawing/2014/main" id="{18B80404-8632-E549-B49E-FB0DEAFFCEDD}"/>
              </a:ext>
            </a:extLst>
          </p:cNvPr>
          <p:cNvCxnSpPr>
            <a:cxnSpLocks/>
          </p:cNvCxnSpPr>
          <p:nvPr/>
        </p:nvCxnSpPr>
        <p:spPr>
          <a:xfrm flipH="1">
            <a:off x="8491310" y="3717032"/>
            <a:ext cx="20821" cy="21496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20">
            <a:extLst>
              <a:ext uri="{FF2B5EF4-FFF2-40B4-BE49-F238E27FC236}">
                <a16:creationId xmlns:a16="http://schemas.microsoft.com/office/drawing/2014/main" id="{7D5224E0-0E7F-F44E-97EC-E9013BD01A79}"/>
              </a:ext>
            </a:extLst>
          </p:cNvPr>
          <p:cNvCxnSpPr/>
          <p:nvPr/>
        </p:nvCxnSpPr>
        <p:spPr>
          <a:xfrm>
            <a:off x="5936762" y="3771288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21">
            <a:extLst>
              <a:ext uri="{FF2B5EF4-FFF2-40B4-BE49-F238E27FC236}">
                <a16:creationId xmlns:a16="http://schemas.microsoft.com/office/drawing/2014/main" id="{5DD0AA8F-7BB8-504B-BF1A-57894DF75893}"/>
              </a:ext>
            </a:extLst>
          </p:cNvPr>
          <p:cNvCxnSpPr/>
          <p:nvPr/>
        </p:nvCxnSpPr>
        <p:spPr>
          <a:xfrm flipH="1">
            <a:off x="5942846" y="4259210"/>
            <a:ext cx="2569285" cy="357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feld 28">
            <a:extLst>
              <a:ext uri="{FF2B5EF4-FFF2-40B4-BE49-F238E27FC236}">
                <a16:creationId xmlns:a16="http://schemas.microsoft.com/office/drawing/2014/main" id="{45AE64C3-C2F1-F44C-8046-C20D7CD5BC32}"/>
              </a:ext>
            </a:extLst>
          </p:cNvPr>
          <p:cNvSpPr txBox="1"/>
          <p:nvPr/>
        </p:nvSpPr>
        <p:spPr>
          <a:xfrm rot="396810">
            <a:off x="6560241" y="3652841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104" name="Textfeld 29">
            <a:extLst>
              <a:ext uri="{FF2B5EF4-FFF2-40B4-BE49-F238E27FC236}">
                <a16:creationId xmlns:a16="http://schemas.microsoft.com/office/drawing/2014/main" id="{4C859BEF-D3B5-C347-97B0-FA80711B27FC}"/>
              </a:ext>
            </a:extLst>
          </p:cNvPr>
          <p:cNvSpPr txBox="1"/>
          <p:nvPr/>
        </p:nvSpPr>
        <p:spPr>
          <a:xfrm rot="21129546">
            <a:off x="6258129" y="4138235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105" name="Gerade Verbindung mit Pfeil 30">
            <a:extLst>
              <a:ext uri="{FF2B5EF4-FFF2-40B4-BE49-F238E27FC236}">
                <a16:creationId xmlns:a16="http://schemas.microsoft.com/office/drawing/2014/main" id="{BC80EECA-1EFC-ED42-9598-7ED5F3C384FD}"/>
              </a:ext>
            </a:extLst>
          </p:cNvPr>
          <p:cNvCxnSpPr>
            <a:cxnSpLocks/>
          </p:cNvCxnSpPr>
          <p:nvPr/>
        </p:nvCxnSpPr>
        <p:spPr>
          <a:xfrm>
            <a:off x="5936762" y="4724131"/>
            <a:ext cx="2554548" cy="1505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61">
            <a:extLst>
              <a:ext uri="{FF2B5EF4-FFF2-40B4-BE49-F238E27FC236}">
                <a16:creationId xmlns:a16="http://schemas.microsoft.com/office/drawing/2014/main" id="{87FEE773-52E7-5642-A938-D2791074C3C2}"/>
              </a:ext>
            </a:extLst>
          </p:cNvPr>
          <p:cNvCxnSpPr>
            <a:cxnSpLocks/>
          </p:cNvCxnSpPr>
          <p:nvPr/>
        </p:nvCxnSpPr>
        <p:spPr>
          <a:xfrm flipH="1">
            <a:off x="5848712" y="3766993"/>
            <a:ext cx="19432" cy="165253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8A6A69D-17BE-0149-96D9-8F904D7B5788}"/>
                  </a:ext>
                </a:extLst>
              </p:cNvPr>
              <p:cNvSpPr txBox="1"/>
              <p:nvPr/>
            </p:nvSpPr>
            <p:spPr>
              <a:xfrm>
                <a:off x="5508104" y="4149080"/>
                <a:ext cx="4081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kern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600" b="0" i="1" kern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8A6A69D-17BE-0149-96D9-8F904D7B5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4149080"/>
                <a:ext cx="40812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feld 28">
            <a:extLst>
              <a:ext uri="{FF2B5EF4-FFF2-40B4-BE49-F238E27FC236}">
                <a16:creationId xmlns:a16="http://schemas.microsoft.com/office/drawing/2014/main" id="{82E462F5-3A43-1A40-9A53-E79B9B6BC3E0}"/>
              </a:ext>
            </a:extLst>
          </p:cNvPr>
          <p:cNvSpPr txBox="1"/>
          <p:nvPr/>
        </p:nvSpPr>
        <p:spPr>
          <a:xfrm rot="267795">
            <a:off x="6774746" y="4509482"/>
            <a:ext cx="104252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ACK(RN16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65D00A-5358-DF4D-A6BB-43A6C9D1DFD8}"/>
              </a:ext>
            </a:extLst>
          </p:cNvPr>
          <p:cNvGrpSpPr/>
          <p:nvPr/>
        </p:nvGrpSpPr>
        <p:grpSpPr>
          <a:xfrm>
            <a:off x="480542" y="3645024"/>
            <a:ext cx="3921279" cy="505845"/>
            <a:chOff x="480542" y="3645024"/>
            <a:chExt cx="3921279" cy="505845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30EE55B-9F2C-8342-B55A-2AFAC5F9B8DC}"/>
                </a:ext>
              </a:extLst>
            </p:cNvPr>
            <p:cNvGrpSpPr/>
            <p:nvPr/>
          </p:nvGrpSpPr>
          <p:grpSpPr>
            <a:xfrm>
              <a:off x="480542" y="3648030"/>
              <a:ext cx="3921279" cy="502839"/>
              <a:chOff x="366658" y="3087429"/>
              <a:chExt cx="3921279" cy="502839"/>
            </a:xfrm>
          </p:grpSpPr>
          <p:grpSp>
            <p:nvGrpSpPr>
              <p:cNvPr id="111" name="Gruppieren 81">
                <a:extLst>
                  <a:ext uri="{FF2B5EF4-FFF2-40B4-BE49-F238E27FC236}">
                    <a16:creationId xmlns:a16="http://schemas.microsoft.com/office/drawing/2014/main" id="{A9D67795-4034-8C4C-9DD5-5187DB8C170F}"/>
                  </a:ext>
                </a:extLst>
              </p:cNvPr>
              <p:cNvGrpSpPr/>
              <p:nvPr/>
            </p:nvGrpSpPr>
            <p:grpSpPr>
              <a:xfrm>
                <a:off x="370266" y="3087429"/>
                <a:ext cx="3917671" cy="500066"/>
                <a:chOff x="370266" y="3735501"/>
                <a:chExt cx="3917671" cy="500066"/>
              </a:xfrm>
            </p:grpSpPr>
            <p:sp>
              <p:nvSpPr>
                <p:cNvPr id="115" name="Rectangle 64">
                  <a:extLst>
                    <a:ext uri="{FF2B5EF4-FFF2-40B4-BE49-F238E27FC236}">
                      <a16:creationId xmlns:a16="http://schemas.microsoft.com/office/drawing/2014/main" id="{6FCE7B28-3F9E-B14C-A3E3-861F19403764}"/>
                    </a:ext>
                  </a:extLst>
                </p:cNvPr>
                <p:cNvSpPr/>
                <p:nvPr/>
              </p:nvSpPr>
              <p:spPr>
                <a:xfrm>
                  <a:off x="370266" y="3735501"/>
                  <a:ext cx="3917671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6" name="Rectangle 65">
                  <a:extLst>
                    <a:ext uri="{FF2B5EF4-FFF2-40B4-BE49-F238E27FC236}">
                      <a16:creationId xmlns:a16="http://schemas.microsoft.com/office/drawing/2014/main" id="{2B1E7AAB-1403-F046-98CC-6978E2294D8D}"/>
                    </a:ext>
                  </a:extLst>
                </p:cNvPr>
                <p:cNvSpPr/>
                <p:nvPr/>
              </p:nvSpPr>
              <p:spPr>
                <a:xfrm>
                  <a:off x="370266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31">
                  <a:extLst>
                    <a:ext uri="{FF2B5EF4-FFF2-40B4-BE49-F238E27FC236}">
                      <a16:creationId xmlns:a16="http://schemas.microsoft.com/office/drawing/2014/main" id="{200AB70A-5A84-FF46-A6D6-D8A18FF63995}"/>
                    </a:ext>
                  </a:extLst>
                </p:cNvPr>
                <p:cNvSpPr/>
                <p:nvPr/>
              </p:nvSpPr>
              <p:spPr>
                <a:xfrm>
                  <a:off x="1370398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65">
                  <a:extLst>
                    <a:ext uri="{FF2B5EF4-FFF2-40B4-BE49-F238E27FC236}">
                      <a16:creationId xmlns:a16="http://schemas.microsoft.com/office/drawing/2014/main" id="{5DC79FCE-E651-A346-B713-0EF756180EFF}"/>
                    </a:ext>
                  </a:extLst>
                </p:cNvPr>
                <p:cNvSpPr/>
                <p:nvPr/>
              </p:nvSpPr>
              <p:spPr>
                <a:xfrm>
                  <a:off x="2365687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31">
                  <a:extLst>
                    <a:ext uri="{FF2B5EF4-FFF2-40B4-BE49-F238E27FC236}">
                      <a16:creationId xmlns:a16="http://schemas.microsoft.com/office/drawing/2014/main" id="{1AA63CFE-986B-544F-8617-714B239516B0}"/>
                    </a:ext>
                  </a:extLst>
                </p:cNvPr>
                <p:cNvSpPr/>
                <p:nvPr/>
              </p:nvSpPr>
              <p:spPr>
                <a:xfrm>
                  <a:off x="874322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2" name="Rectangle 31">
                <a:extLst>
                  <a:ext uri="{FF2B5EF4-FFF2-40B4-BE49-F238E27FC236}">
                    <a16:creationId xmlns:a16="http://schemas.microsoft.com/office/drawing/2014/main" id="{0E051D62-5883-D74E-A515-530A94125617}"/>
                  </a:ext>
                </a:extLst>
              </p:cNvPr>
              <p:cNvSpPr/>
              <p:nvPr/>
            </p:nvSpPr>
            <p:spPr>
              <a:xfrm>
                <a:off x="366658" y="3090202"/>
                <a:ext cx="500066" cy="50006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S</a:t>
                </a:r>
                <a:endParaRPr lang="en-CA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107">
                <a:extLst>
                  <a:ext uri="{FF2B5EF4-FFF2-40B4-BE49-F238E27FC236}">
                    <a16:creationId xmlns:a16="http://schemas.microsoft.com/office/drawing/2014/main" id="{5D7833F3-BAD0-2F4C-98FB-86B68372E522}"/>
                  </a:ext>
                </a:extLst>
              </p:cNvPr>
              <p:cNvSpPr/>
              <p:nvPr/>
            </p:nvSpPr>
            <p:spPr>
              <a:xfrm>
                <a:off x="869078" y="3090202"/>
                <a:ext cx="500066" cy="5000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>
                    <a:solidFill>
                      <a:schemeClr val="tx1"/>
                    </a:solidFill>
                    <a:latin typeface="Calibri" panose="020F0502020204030204" pitchFamily="34" charset="0"/>
                  </a:rPr>
                  <a:t>E</a:t>
                </a:r>
              </a:p>
            </p:txBody>
          </p:sp>
          <p:sp>
            <p:nvSpPr>
              <p:cNvPr id="114" name="Rectangle 31">
                <a:extLst>
                  <a:ext uri="{FF2B5EF4-FFF2-40B4-BE49-F238E27FC236}">
                    <a16:creationId xmlns:a16="http://schemas.microsoft.com/office/drawing/2014/main" id="{31C6CA07-1982-304B-9410-44B33D308C21}"/>
                  </a:ext>
                </a:extLst>
              </p:cNvPr>
              <p:cNvSpPr/>
              <p:nvPr/>
            </p:nvSpPr>
            <p:spPr>
              <a:xfrm>
                <a:off x="1373134" y="3090202"/>
                <a:ext cx="500066" cy="50006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C</a:t>
                </a:r>
                <a:endParaRPr lang="en-CA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20" name="Rectangle 107">
              <a:extLst>
                <a:ext uri="{FF2B5EF4-FFF2-40B4-BE49-F238E27FC236}">
                  <a16:creationId xmlns:a16="http://schemas.microsoft.com/office/drawing/2014/main" id="{78B6D4ED-6685-284C-8330-D0F1E08CC5F0}"/>
                </a:ext>
              </a:extLst>
            </p:cNvPr>
            <p:cNvSpPr/>
            <p:nvPr/>
          </p:nvSpPr>
          <p:spPr>
            <a:xfrm>
              <a:off x="1969006" y="3648030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121" name="Rectangle 31">
              <a:extLst>
                <a:ext uri="{FF2B5EF4-FFF2-40B4-BE49-F238E27FC236}">
                  <a16:creationId xmlns:a16="http://schemas.microsoft.com/office/drawing/2014/main" id="{F3B49C0D-A5AB-F349-B5E7-6B7E9ECC69E6}"/>
                </a:ext>
              </a:extLst>
            </p:cNvPr>
            <p:cNvSpPr/>
            <p:nvPr/>
          </p:nvSpPr>
          <p:spPr>
            <a:xfrm>
              <a:off x="2451790" y="3648030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2" name="Rectangle 31">
              <a:extLst>
                <a:ext uri="{FF2B5EF4-FFF2-40B4-BE49-F238E27FC236}">
                  <a16:creationId xmlns:a16="http://schemas.microsoft.com/office/drawing/2014/main" id="{CA483ED9-6433-EF4F-BECE-BAF1F129D4CD}"/>
                </a:ext>
              </a:extLst>
            </p:cNvPr>
            <p:cNvSpPr/>
            <p:nvPr/>
          </p:nvSpPr>
          <p:spPr>
            <a:xfrm>
              <a:off x="2954636" y="3648030"/>
              <a:ext cx="500066" cy="5000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3" name="Rectangle 107">
              <a:extLst>
                <a:ext uri="{FF2B5EF4-FFF2-40B4-BE49-F238E27FC236}">
                  <a16:creationId xmlns:a16="http://schemas.microsoft.com/office/drawing/2014/main" id="{25C80490-7C6E-6943-A662-BC2CD0A47188}"/>
                </a:ext>
              </a:extLst>
            </p:cNvPr>
            <p:cNvSpPr/>
            <p:nvPr/>
          </p:nvSpPr>
          <p:spPr>
            <a:xfrm>
              <a:off x="3412323" y="3645257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124" name="Rectangle 31">
              <a:extLst>
                <a:ext uri="{FF2B5EF4-FFF2-40B4-BE49-F238E27FC236}">
                  <a16:creationId xmlns:a16="http://schemas.microsoft.com/office/drawing/2014/main" id="{5D7E02C3-8FC7-7A44-8BEB-21B58EB667A1}"/>
                </a:ext>
              </a:extLst>
            </p:cNvPr>
            <p:cNvSpPr/>
            <p:nvPr/>
          </p:nvSpPr>
          <p:spPr>
            <a:xfrm>
              <a:off x="3901755" y="3645024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cxnSp>
        <p:nvCxnSpPr>
          <p:cNvPr id="128" name="Gerade Verbindung mit Pfeil 12">
            <a:extLst>
              <a:ext uri="{FF2B5EF4-FFF2-40B4-BE49-F238E27FC236}">
                <a16:creationId xmlns:a16="http://schemas.microsoft.com/office/drawing/2014/main" id="{EE11C9A8-AB9B-A548-A917-23F890CA8F89}"/>
              </a:ext>
            </a:extLst>
          </p:cNvPr>
          <p:cNvCxnSpPr>
            <a:cxnSpLocks/>
          </p:cNvCxnSpPr>
          <p:nvPr/>
        </p:nvCxnSpPr>
        <p:spPr>
          <a:xfrm flipH="1">
            <a:off x="5927984" y="1527841"/>
            <a:ext cx="12168" cy="162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">
            <a:extLst>
              <a:ext uri="{FF2B5EF4-FFF2-40B4-BE49-F238E27FC236}">
                <a16:creationId xmlns:a16="http://schemas.microsoft.com/office/drawing/2014/main" id="{876ECBCB-F397-FC4C-9223-BA4156A806DF}"/>
              </a:ext>
            </a:extLst>
          </p:cNvPr>
          <p:cNvCxnSpPr>
            <a:cxnSpLocks/>
          </p:cNvCxnSpPr>
          <p:nvPr/>
        </p:nvCxnSpPr>
        <p:spPr>
          <a:xfrm flipH="1">
            <a:off x="5919331" y="3717032"/>
            <a:ext cx="20821" cy="21496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21">
            <a:extLst>
              <a:ext uri="{FF2B5EF4-FFF2-40B4-BE49-F238E27FC236}">
                <a16:creationId xmlns:a16="http://schemas.microsoft.com/office/drawing/2014/main" id="{0210CB57-2DEF-CF4A-A96E-F90A41F9546B}"/>
              </a:ext>
            </a:extLst>
          </p:cNvPr>
          <p:cNvCxnSpPr>
            <a:cxnSpLocks/>
          </p:cNvCxnSpPr>
          <p:nvPr/>
        </p:nvCxnSpPr>
        <p:spPr>
          <a:xfrm flipH="1">
            <a:off x="5894367" y="4971321"/>
            <a:ext cx="2596944" cy="3062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30">
            <a:extLst>
              <a:ext uri="{FF2B5EF4-FFF2-40B4-BE49-F238E27FC236}">
                <a16:creationId xmlns:a16="http://schemas.microsoft.com/office/drawing/2014/main" id="{4315110D-A0C2-8843-8F77-C20DE7D4D99B}"/>
              </a:ext>
            </a:extLst>
          </p:cNvPr>
          <p:cNvCxnSpPr/>
          <p:nvPr/>
        </p:nvCxnSpPr>
        <p:spPr>
          <a:xfrm>
            <a:off x="5915216" y="5419530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feld 28">
            <a:extLst>
              <a:ext uri="{FF2B5EF4-FFF2-40B4-BE49-F238E27FC236}">
                <a16:creationId xmlns:a16="http://schemas.microsoft.com/office/drawing/2014/main" id="{242CD373-D4AE-BF42-A0D6-E73028A9E9D7}"/>
              </a:ext>
            </a:extLst>
          </p:cNvPr>
          <p:cNvSpPr txBox="1"/>
          <p:nvPr/>
        </p:nvSpPr>
        <p:spPr>
          <a:xfrm rot="396810">
            <a:off x="6727752" y="5275810"/>
            <a:ext cx="96391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Query-Rep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41EA33D-CFD7-C845-BBCA-B0BBBB3CCA0B}"/>
              </a:ext>
            </a:extLst>
          </p:cNvPr>
          <p:cNvGrpSpPr/>
          <p:nvPr/>
        </p:nvGrpSpPr>
        <p:grpSpPr>
          <a:xfrm>
            <a:off x="1270513" y="4143353"/>
            <a:ext cx="1835541" cy="822626"/>
            <a:chOff x="1270513" y="4564632"/>
            <a:chExt cx="1835541" cy="987393"/>
          </a:xfrm>
        </p:grpSpPr>
        <p:cxnSp>
          <p:nvCxnSpPr>
            <p:cNvPr id="97" name="Gerade Verbindung 49">
              <a:extLst>
                <a:ext uri="{FF2B5EF4-FFF2-40B4-BE49-F238E27FC236}">
                  <a16:creationId xmlns:a16="http://schemas.microsoft.com/office/drawing/2014/main" id="{1E1AB851-77BB-874E-BBAA-C7FF63139633}"/>
                </a:ext>
              </a:extLst>
            </p:cNvPr>
            <p:cNvCxnSpPr>
              <a:cxnSpLocks/>
            </p:cNvCxnSpPr>
            <p:nvPr/>
          </p:nvCxnSpPr>
          <p:spPr>
            <a:xfrm>
              <a:off x="1991026" y="4584094"/>
              <a:ext cx="1115028" cy="4249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50">
              <a:extLst>
                <a:ext uri="{FF2B5EF4-FFF2-40B4-BE49-F238E27FC236}">
                  <a16:creationId xmlns:a16="http://schemas.microsoft.com/office/drawing/2014/main" id="{77A74ACB-71B0-324E-8F20-B110633F0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0513" y="4564632"/>
              <a:ext cx="206471" cy="44442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hteck 55">
              <a:extLst>
                <a:ext uri="{FF2B5EF4-FFF2-40B4-BE49-F238E27FC236}">
                  <a16:creationId xmlns:a16="http://schemas.microsoft.com/office/drawing/2014/main" id="{D2169372-56F0-504E-95B4-1AA1774F66C6}"/>
                </a:ext>
              </a:extLst>
            </p:cNvPr>
            <p:cNvSpPr/>
            <p:nvPr/>
          </p:nvSpPr>
          <p:spPr>
            <a:xfrm>
              <a:off x="1272764" y="4989570"/>
              <a:ext cx="772014" cy="5624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Query 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+ RN16s</a:t>
              </a:r>
            </a:p>
          </p:txBody>
        </p:sp>
        <p:sp>
          <p:nvSpPr>
            <p:cNvPr id="137" name="Rechteck 55">
              <a:extLst>
                <a:ext uri="{FF2B5EF4-FFF2-40B4-BE49-F238E27FC236}">
                  <a16:creationId xmlns:a16="http://schemas.microsoft.com/office/drawing/2014/main" id="{7A893DAD-438A-AC46-828D-A6214D20A9AA}"/>
                </a:ext>
              </a:extLst>
            </p:cNvPr>
            <p:cNvSpPr/>
            <p:nvPr/>
          </p:nvSpPr>
          <p:spPr>
            <a:xfrm>
              <a:off x="2045894" y="4989570"/>
              <a:ext cx="1060160" cy="5624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ACK(RN16</a:t>
              </a:r>
              <a:r>
                <a:rPr lang="de-DE" sz="1100" baseline="-25000" dirty="0">
                  <a:solidFill>
                    <a:schemeClr val="tx1"/>
                  </a:solidFill>
                </a:rPr>
                <a:t>1</a:t>
              </a:r>
              <a:r>
                <a:rPr lang="de-DE" sz="1100" dirty="0">
                  <a:solidFill>
                    <a:schemeClr val="tx1"/>
                  </a:solidFill>
                </a:rPr>
                <a:t>)</a:t>
              </a:r>
            </a:p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+ EPC</a:t>
              </a:r>
              <a:r>
                <a:rPr lang="de-DE" sz="1100" baseline="-25000" dirty="0">
                  <a:solidFill>
                    <a:schemeClr val="tx1"/>
                  </a:solidFill>
                </a:rPr>
                <a:t>1</a:t>
              </a:r>
              <a:endParaRPr lang="en-US" sz="1100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4" name="Textfeld 29">
            <a:extLst>
              <a:ext uri="{FF2B5EF4-FFF2-40B4-BE49-F238E27FC236}">
                <a16:creationId xmlns:a16="http://schemas.microsoft.com/office/drawing/2014/main" id="{00C97372-1116-3740-B1F2-96D0F7C313ED}"/>
              </a:ext>
            </a:extLst>
          </p:cNvPr>
          <p:cNvSpPr txBox="1"/>
          <p:nvPr/>
        </p:nvSpPr>
        <p:spPr>
          <a:xfrm rot="21129546">
            <a:off x="6750790" y="4847458"/>
            <a:ext cx="5229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46" name="Textfeld 10">
            <a:extLst>
              <a:ext uri="{FF2B5EF4-FFF2-40B4-BE49-F238E27FC236}">
                <a16:creationId xmlns:a16="http://schemas.microsoft.com/office/drawing/2014/main" id="{B604B831-1E1B-2B48-AD36-3813B772435B}"/>
              </a:ext>
            </a:extLst>
          </p:cNvPr>
          <p:cNvSpPr txBox="1"/>
          <p:nvPr/>
        </p:nvSpPr>
        <p:spPr>
          <a:xfrm>
            <a:off x="5603780" y="3481263"/>
            <a:ext cx="7025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47" name="Textfeld 14">
            <a:extLst>
              <a:ext uri="{FF2B5EF4-FFF2-40B4-BE49-F238E27FC236}">
                <a16:creationId xmlns:a16="http://schemas.microsoft.com/office/drawing/2014/main" id="{00AC9033-1544-E442-92DB-0A80DED9B5FA}"/>
              </a:ext>
            </a:extLst>
          </p:cNvPr>
          <p:cNvSpPr txBox="1"/>
          <p:nvPr/>
        </p:nvSpPr>
        <p:spPr>
          <a:xfrm>
            <a:off x="8247621" y="3464066"/>
            <a:ext cx="50084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pic>
        <p:nvPicPr>
          <p:cNvPr id="148" name="Grafik 8">
            <a:extLst>
              <a:ext uri="{FF2B5EF4-FFF2-40B4-BE49-F238E27FC236}">
                <a16:creationId xmlns:a16="http://schemas.microsoft.com/office/drawing/2014/main" id="{E36F573A-F89C-DB41-9010-A9D7E6EDE9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4" y="5389427"/>
            <a:ext cx="300320" cy="469556"/>
          </a:xfrm>
          <a:prstGeom prst="rect">
            <a:avLst/>
          </a:prstGeom>
        </p:spPr>
      </p:pic>
      <p:sp>
        <p:nvSpPr>
          <p:cNvPr id="149" name="Textfeld 9">
            <a:extLst>
              <a:ext uri="{FF2B5EF4-FFF2-40B4-BE49-F238E27FC236}">
                <a16:creationId xmlns:a16="http://schemas.microsoft.com/office/drawing/2014/main" id="{C1728F84-3691-CB44-B4F4-432D0C985ADD}"/>
              </a:ext>
            </a:extLst>
          </p:cNvPr>
          <p:cNvSpPr txBox="1"/>
          <p:nvPr/>
        </p:nvSpPr>
        <p:spPr>
          <a:xfrm>
            <a:off x="690312" y="5504178"/>
            <a:ext cx="4352689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C00000"/>
                </a:solidFill>
                <a:latin typeface="Calibri" panose="020F0502020204030204" pitchFamily="34" charset="0"/>
              </a:rPr>
              <a:t>Can we Acknowledge more than one tag per slot?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80376A-AE30-E84A-9F9A-13126B416A5D}"/>
              </a:ext>
            </a:extLst>
          </p:cNvPr>
          <p:cNvGrpSpPr/>
          <p:nvPr/>
        </p:nvGrpSpPr>
        <p:grpSpPr>
          <a:xfrm>
            <a:off x="6281058" y="1942170"/>
            <a:ext cx="1891929" cy="357156"/>
            <a:chOff x="6281058" y="1942170"/>
            <a:chExt cx="1891929" cy="357156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745698D-7A8D-D645-9DC7-0F7F863942A8}"/>
                </a:ext>
              </a:extLst>
            </p:cNvPr>
            <p:cNvCxnSpPr/>
            <p:nvPr/>
          </p:nvCxnSpPr>
          <p:spPr bwMode="auto">
            <a:xfrm flipH="1">
              <a:off x="6316176" y="1942170"/>
              <a:ext cx="1793145" cy="357156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E39A129-512B-084A-BA87-9F9558C3E3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81058" y="2067390"/>
              <a:ext cx="1891929" cy="121818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F561A93-053F-A347-94DA-18EF2A3991AB}"/>
              </a:ext>
            </a:extLst>
          </p:cNvPr>
          <p:cNvGrpSpPr/>
          <p:nvPr/>
        </p:nvGrpSpPr>
        <p:grpSpPr>
          <a:xfrm rot="321201">
            <a:off x="6976868" y="4099942"/>
            <a:ext cx="1131864" cy="357156"/>
            <a:chOff x="6250460" y="4123858"/>
            <a:chExt cx="1891929" cy="357156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3D3F8A2-5F10-7847-AD04-0AB571AE4B9B}"/>
                </a:ext>
              </a:extLst>
            </p:cNvPr>
            <p:cNvCxnSpPr/>
            <p:nvPr/>
          </p:nvCxnSpPr>
          <p:spPr bwMode="auto">
            <a:xfrm flipH="1">
              <a:off x="6285578" y="4123858"/>
              <a:ext cx="1793145" cy="357156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981BA28-06BE-394E-BF2F-7A563A6155A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50460" y="4249078"/>
              <a:ext cx="1891929" cy="121818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FB369EF4-0BDC-BF4B-AEC4-FC22A3FCCDDF}"/>
              </a:ext>
            </a:extLst>
          </p:cNvPr>
          <p:cNvSpPr/>
          <p:nvPr/>
        </p:nvSpPr>
        <p:spPr bwMode="auto">
          <a:xfrm rot="21142422">
            <a:off x="6306280" y="4251611"/>
            <a:ext cx="508489" cy="278221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9B24D70D-EC99-5241-A8B4-E484B7836283}"/>
              </a:ext>
            </a:extLst>
          </p:cNvPr>
          <p:cNvSpPr/>
          <p:nvPr/>
        </p:nvSpPr>
        <p:spPr bwMode="auto">
          <a:xfrm>
            <a:off x="4438161" y="2501724"/>
            <a:ext cx="1266204" cy="287109"/>
          </a:xfrm>
          <a:prstGeom prst="round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Discard all tags</a:t>
            </a:r>
          </a:p>
        </p:txBody>
      </p:sp>
      <p:sp>
        <p:nvSpPr>
          <p:cNvPr id="163" name="Pfeil nach rechts 4">
            <a:extLst>
              <a:ext uri="{FF2B5EF4-FFF2-40B4-BE49-F238E27FC236}">
                <a16:creationId xmlns:a16="http://schemas.microsoft.com/office/drawing/2014/main" id="{55E5D502-BB55-DB41-A563-792D2656A91F}"/>
              </a:ext>
            </a:extLst>
          </p:cNvPr>
          <p:cNvSpPr/>
          <p:nvPr/>
        </p:nvSpPr>
        <p:spPr>
          <a:xfrm>
            <a:off x="5724128" y="2512180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84CF8FAC-AEA3-FE4C-A145-9174523F920C}"/>
              </a:ext>
            </a:extLst>
          </p:cNvPr>
          <p:cNvSpPr/>
          <p:nvPr/>
        </p:nvSpPr>
        <p:spPr bwMode="auto">
          <a:xfrm>
            <a:off x="4425563" y="4619838"/>
            <a:ext cx="1266204" cy="287109"/>
          </a:xfrm>
          <a:prstGeom prst="round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ACK single tag</a:t>
            </a:r>
          </a:p>
        </p:txBody>
      </p:sp>
      <p:sp>
        <p:nvSpPr>
          <p:cNvPr id="165" name="Pfeil nach rechts 4">
            <a:extLst>
              <a:ext uri="{FF2B5EF4-FFF2-40B4-BE49-F238E27FC236}">
                <a16:creationId xmlns:a16="http://schemas.microsoft.com/office/drawing/2014/main" id="{C6A9DF16-6314-3147-B3D5-83B89FCAB317}"/>
              </a:ext>
            </a:extLst>
          </p:cNvPr>
          <p:cNvSpPr/>
          <p:nvPr/>
        </p:nvSpPr>
        <p:spPr>
          <a:xfrm>
            <a:off x="5711530" y="4630294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70BC3-8C7C-5446-8786-11ADFCCEDC14}"/>
              </a:ext>
            </a:extLst>
          </p:cNvPr>
          <p:cNvSpPr txBox="1"/>
          <p:nvPr/>
        </p:nvSpPr>
        <p:spPr>
          <a:xfrm>
            <a:off x="9568543" y="426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145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13" grpId="0"/>
      <p:bldP spid="22" grpId="0"/>
      <p:bldP spid="23" grpId="0"/>
      <p:bldP spid="62" grpId="0"/>
      <p:bldP spid="63" grpId="0"/>
      <p:bldP spid="96" grpId="0"/>
      <p:bldP spid="103" grpId="0"/>
      <p:bldP spid="104" grpId="0"/>
      <p:bldP spid="108" grpId="0"/>
      <p:bldP spid="109" grpId="0"/>
      <p:bldP spid="134" grpId="0"/>
      <p:bldP spid="144" grpId="0"/>
      <p:bldP spid="146" grpId="0"/>
      <p:bldP spid="147" grpId="0"/>
      <p:bldP spid="149" grpId="0"/>
      <p:bldP spid="160" grpId="0" animBg="1"/>
      <p:bldP spid="162" grpId="0" animBg="1"/>
      <p:bldP spid="163" grpId="0" animBg="1"/>
      <p:bldP spid="164" grpId="0" animBg="1"/>
      <p:bldP spid="16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Tabelle 37">
            <a:extLst>
              <a:ext uri="{FF2B5EF4-FFF2-40B4-BE49-F238E27FC236}">
                <a16:creationId xmlns:a16="http://schemas.microsoft.com/office/drawing/2014/main" id="{C5BBCAE2-9758-244A-95CC-4F240BB82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238601"/>
              </p:ext>
            </p:extLst>
          </p:nvPr>
        </p:nvGraphicFramePr>
        <p:xfrm>
          <a:off x="233293" y="1268760"/>
          <a:ext cx="2322483" cy="76367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0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557"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Switch Command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bits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55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1110001001100000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3" name="Gerade Verbindung mit Pfeil 39">
            <a:extLst>
              <a:ext uri="{FF2B5EF4-FFF2-40B4-BE49-F238E27FC236}">
                <a16:creationId xmlns:a16="http://schemas.microsoft.com/office/drawing/2014/main" id="{11ABE4FF-1285-0943-9B32-4A6D82FB7C4D}"/>
              </a:ext>
            </a:extLst>
          </p:cNvPr>
          <p:cNvCxnSpPr>
            <a:cxnSpLocks/>
          </p:cNvCxnSpPr>
          <p:nvPr/>
        </p:nvCxnSpPr>
        <p:spPr>
          <a:xfrm>
            <a:off x="6107336" y="1332589"/>
            <a:ext cx="25014" cy="4248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40">
            <a:extLst>
              <a:ext uri="{FF2B5EF4-FFF2-40B4-BE49-F238E27FC236}">
                <a16:creationId xmlns:a16="http://schemas.microsoft.com/office/drawing/2014/main" id="{D6F999F0-708F-2343-A027-F9B3DF98EB18}"/>
              </a:ext>
            </a:extLst>
          </p:cNvPr>
          <p:cNvSpPr txBox="1"/>
          <p:nvPr/>
        </p:nvSpPr>
        <p:spPr>
          <a:xfrm>
            <a:off x="2602557" y="1032991"/>
            <a:ext cx="7025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5" name="Textfeld 41">
            <a:extLst>
              <a:ext uri="{FF2B5EF4-FFF2-40B4-BE49-F238E27FC236}">
                <a16:creationId xmlns:a16="http://schemas.microsoft.com/office/drawing/2014/main" id="{32B5ECBE-53AA-3349-B743-572451808833}"/>
              </a:ext>
            </a:extLst>
          </p:cNvPr>
          <p:cNvSpPr txBox="1"/>
          <p:nvPr/>
        </p:nvSpPr>
        <p:spPr>
          <a:xfrm>
            <a:off x="5781224" y="1032991"/>
            <a:ext cx="50084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7" name="Textfeld 43">
            <a:extLst>
              <a:ext uri="{FF2B5EF4-FFF2-40B4-BE49-F238E27FC236}">
                <a16:creationId xmlns:a16="http://schemas.microsoft.com/office/drawing/2014/main" id="{04187D73-D545-554A-B0F0-E008D67604FC}"/>
              </a:ext>
            </a:extLst>
          </p:cNvPr>
          <p:cNvSpPr txBox="1"/>
          <p:nvPr/>
        </p:nvSpPr>
        <p:spPr>
          <a:xfrm>
            <a:off x="6045442" y="5509244"/>
            <a:ext cx="51969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19" name="Gerade Verbindung mit Pfeil 45">
            <a:extLst>
              <a:ext uri="{FF2B5EF4-FFF2-40B4-BE49-F238E27FC236}">
                <a16:creationId xmlns:a16="http://schemas.microsoft.com/office/drawing/2014/main" id="{48D5CC62-B001-C24F-9917-5A61FB7CE567}"/>
              </a:ext>
            </a:extLst>
          </p:cNvPr>
          <p:cNvCxnSpPr>
            <a:cxnSpLocks/>
          </p:cNvCxnSpPr>
          <p:nvPr/>
        </p:nvCxnSpPr>
        <p:spPr>
          <a:xfrm>
            <a:off x="3010992" y="1412776"/>
            <a:ext cx="3058773" cy="2802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49">
            <a:extLst>
              <a:ext uri="{FF2B5EF4-FFF2-40B4-BE49-F238E27FC236}">
                <a16:creationId xmlns:a16="http://schemas.microsoft.com/office/drawing/2014/main" id="{165FA0DD-4915-AE4F-B1C2-FC15EFDB0A43}"/>
              </a:ext>
            </a:extLst>
          </p:cNvPr>
          <p:cNvSpPr txBox="1"/>
          <p:nvPr/>
        </p:nvSpPr>
        <p:spPr>
          <a:xfrm rot="382277">
            <a:off x="3931637" y="1313811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cxnSp>
        <p:nvCxnSpPr>
          <p:cNvPr id="24" name="Gerade Verbindung mit Pfeil 60">
            <a:extLst>
              <a:ext uri="{FF2B5EF4-FFF2-40B4-BE49-F238E27FC236}">
                <a16:creationId xmlns:a16="http://schemas.microsoft.com/office/drawing/2014/main" id="{AB3161B8-4833-E743-A457-2DE2CFFB9527}"/>
              </a:ext>
            </a:extLst>
          </p:cNvPr>
          <p:cNvCxnSpPr>
            <a:cxnSpLocks/>
          </p:cNvCxnSpPr>
          <p:nvPr/>
        </p:nvCxnSpPr>
        <p:spPr>
          <a:xfrm>
            <a:off x="3010992" y="1293920"/>
            <a:ext cx="0" cy="42870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feil nach rechts 4">
            <a:extLst>
              <a:ext uri="{FF2B5EF4-FFF2-40B4-BE49-F238E27FC236}">
                <a16:creationId xmlns:a16="http://schemas.microsoft.com/office/drawing/2014/main" id="{AC6CF2E8-BB7A-DC47-98CF-30FBC67871B0}"/>
              </a:ext>
            </a:extLst>
          </p:cNvPr>
          <p:cNvSpPr/>
          <p:nvPr/>
        </p:nvSpPr>
        <p:spPr>
          <a:xfrm>
            <a:off x="2696314" y="1332589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Placeholder 10">
            <a:extLst>
              <a:ext uri="{FF2B5EF4-FFF2-40B4-BE49-F238E27FC236}">
                <a16:creationId xmlns:a16="http://schemas.microsoft.com/office/drawing/2014/main" id="{1A7A40C9-DD1F-5244-AE0F-D8438F511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C53EE10-C346-D540-B5F5-F6B984FD6473}"/>
              </a:ext>
            </a:extLst>
          </p:cNvPr>
          <p:cNvSpPr/>
          <p:nvPr/>
        </p:nvSpPr>
        <p:spPr bwMode="auto">
          <a:xfrm>
            <a:off x="6354075" y="1484784"/>
            <a:ext cx="2536265" cy="438357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- New tags switched to the modified mode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- Conventional tags neglect it</a:t>
            </a:r>
          </a:p>
        </p:txBody>
      </p:sp>
      <p:sp>
        <p:nvSpPr>
          <p:cNvPr id="34" name="Pfeil nach rechts 4">
            <a:extLst>
              <a:ext uri="{FF2B5EF4-FFF2-40B4-BE49-F238E27FC236}">
                <a16:creationId xmlns:a16="http://schemas.microsoft.com/office/drawing/2014/main" id="{F9CE9E54-A234-D442-9B85-66E67F11BFD1}"/>
              </a:ext>
            </a:extLst>
          </p:cNvPr>
          <p:cNvSpPr/>
          <p:nvPr/>
        </p:nvSpPr>
        <p:spPr>
          <a:xfrm>
            <a:off x="6132350" y="1569223"/>
            <a:ext cx="195861" cy="22254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D49C14-41A7-6742-9A07-357352DDAEAB}"/>
              </a:ext>
            </a:extLst>
          </p:cNvPr>
          <p:cNvGrpSpPr/>
          <p:nvPr/>
        </p:nvGrpSpPr>
        <p:grpSpPr>
          <a:xfrm rot="277911">
            <a:off x="3018307" y="2328697"/>
            <a:ext cx="3089029" cy="546122"/>
            <a:chOff x="3018307" y="2034788"/>
            <a:chExt cx="3089029" cy="546122"/>
          </a:xfrm>
        </p:grpSpPr>
        <p:cxnSp>
          <p:nvCxnSpPr>
            <p:cNvPr id="35" name="Gerade Verbindung mit Pfeil 47">
              <a:extLst>
                <a:ext uri="{FF2B5EF4-FFF2-40B4-BE49-F238E27FC236}">
                  <a16:creationId xmlns:a16="http://schemas.microsoft.com/office/drawing/2014/main" id="{6B707A92-5919-9B41-9120-776CA73F76ED}"/>
                </a:ext>
              </a:extLst>
            </p:cNvPr>
            <p:cNvCxnSpPr/>
            <p:nvPr/>
          </p:nvCxnSpPr>
          <p:spPr>
            <a:xfrm flipH="1">
              <a:off x="3018307" y="2148862"/>
              <a:ext cx="3089029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51">
              <a:extLst>
                <a:ext uri="{FF2B5EF4-FFF2-40B4-BE49-F238E27FC236}">
                  <a16:creationId xmlns:a16="http://schemas.microsoft.com/office/drawing/2014/main" id="{8E3EBDCB-B3A5-0E4A-A888-47C5DAB579D0}"/>
                </a:ext>
              </a:extLst>
            </p:cNvPr>
            <p:cNvSpPr txBox="1"/>
            <p:nvPr/>
          </p:nvSpPr>
          <p:spPr>
            <a:xfrm rot="21129546">
              <a:off x="3598288" y="2034788"/>
              <a:ext cx="1986441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RN16</a:t>
              </a:r>
              <a:r>
                <a:rPr lang="en-US" sz="1400" b="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+RN16</a:t>
              </a:r>
              <a:r>
                <a:rPr lang="en-US" sz="1400" b="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+….+RN16</a:t>
              </a:r>
              <a:r>
                <a:rPr lang="en-US" sz="1400" b="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k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1" name="Tabelle 23">
                <a:extLst>
                  <a:ext uri="{FF2B5EF4-FFF2-40B4-BE49-F238E27FC236}">
                    <a16:creationId xmlns:a16="http://schemas.microsoft.com/office/drawing/2014/main" id="{31BBFCAC-D75A-D14A-97A0-7CFBF70DFD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010095"/>
                  </p:ext>
                </p:extLst>
              </p:nvPr>
            </p:nvGraphicFramePr>
            <p:xfrm>
              <a:off x="7293889" y="2702477"/>
              <a:ext cx="1632453" cy="14630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466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857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0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0 0 0 0 0 0 0 0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</a:t>
                          </a:r>
                          <a:r>
                            <a:rPr lang="en-US" sz="1200" baseline="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 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69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0 1 0 0 0 1 0 0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86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0 1 0 1 0 1 0 1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171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1 0 1 0 1 0 1 0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188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1 0 1 1 1 0 1 1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239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1 1 1 0 1 1 1 0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256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1 1 1 1 1 1 1 1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1" name="Tabelle 23">
                <a:extLst>
                  <a:ext uri="{FF2B5EF4-FFF2-40B4-BE49-F238E27FC236}">
                    <a16:creationId xmlns:a16="http://schemas.microsoft.com/office/drawing/2014/main" id="{31BBFCAC-D75A-D14A-97A0-7CFBF70DFD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010095"/>
                  </p:ext>
                </p:extLst>
              </p:nvPr>
            </p:nvGraphicFramePr>
            <p:xfrm>
              <a:off x="7293889" y="2702477"/>
              <a:ext cx="1632453" cy="14630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466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857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20000" r="-271429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0 0 0 0 0 0 0 0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128571" r="-271429" b="-6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</a:t>
                          </a:r>
                          <a:r>
                            <a:rPr lang="en-US" sz="1200" baseline="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 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213333" r="-271429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0 1 0 0 0 1 0 0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335714" r="-271429" b="-4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0 1 0 1 0 1 0 1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406667" r="-271429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1 0 1 0 1 0 1 0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542857" r="-271429" b="-2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1 0 1 1 1 0 1 1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600000" r="-271429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1 1 1 0 1 1 1 0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750000" r="-271429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1 1 1 1 1 1 1 1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46E86A-6487-8544-BB3A-1A25ACABF0A8}"/>
              </a:ext>
            </a:extLst>
          </p:cNvPr>
          <p:cNvCxnSpPr>
            <a:cxnSpLocks/>
          </p:cNvCxnSpPr>
          <p:nvPr/>
        </p:nvCxnSpPr>
        <p:spPr bwMode="auto">
          <a:xfrm>
            <a:off x="6804248" y="2414918"/>
            <a:ext cx="462314" cy="28982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F233A28-5F24-6F46-BD24-F59EB81ED89F}"/>
              </a:ext>
            </a:extLst>
          </p:cNvPr>
          <p:cNvCxnSpPr>
            <a:cxnSpLocks/>
          </p:cNvCxnSpPr>
          <p:nvPr/>
        </p:nvCxnSpPr>
        <p:spPr bwMode="auto">
          <a:xfrm>
            <a:off x="7598476" y="2414918"/>
            <a:ext cx="1327867" cy="265543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431677A-D3C3-374E-BE4E-B90410BE4CA3}"/>
              </a:ext>
            </a:extLst>
          </p:cNvPr>
          <p:cNvSpPr/>
          <p:nvPr/>
        </p:nvSpPr>
        <p:spPr bwMode="auto">
          <a:xfrm>
            <a:off x="7598477" y="2204864"/>
            <a:ext cx="648072" cy="1957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preamble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E7B9A0-ED7F-1A4A-BCB4-C63A6ACB8082}"/>
              </a:ext>
            </a:extLst>
          </p:cNvPr>
          <p:cNvCxnSpPr/>
          <p:nvPr/>
        </p:nvCxnSpPr>
        <p:spPr bwMode="auto">
          <a:xfrm>
            <a:off x="6804248" y="2204864"/>
            <a:ext cx="0" cy="195766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7B5E5EC-D5E5-ED43-B952-36E7976CE30A}"/>
              </a:ext>
            </a:extLst>
          </p:cNvPr>
          <p:cNvCxnSpPr>
            <a:cxnSpLocks/>
          </p:cNvCxnSpPr>
          <p:nvPr/>
        </p:nvCxnSpPr>
        <p:spPr bwMode="auto">
          <a:xfrm>
            <a:off x="7054829" y="2564904"/>
            <a:ext cx="1134849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90F7709-D657-2848-AB99-24B8B4442234}"/>
              </a:ext>
            </a:extLst>
          </p:cNvPr>
          <p:cNvSpPr txBox="1"/>
          <p:nvPr/>
        </p:nvSpPr>
        <p:spPr>
          <a:xfrm>
            <a:off x="7264684" y="2378333"/>
            <a:ext cx="466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 bits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B85DD1-60AE-5743-94F1-084F2C15E428}"/>
              </a:ext>
            </a:extLst>
          </p:cNvPr>
          <p:cNvGrpSpPr/>
          <p:nvPr/>
        </p:nvGrpSpPr>
        <p:grpSpPr>
          <a:xfrm>
            <a:off x="3010992" y="1765969"/>
            <a:ext cx="5915351" cy="634661"/>
            <a:chOff x="3010992" y="1765969"/>
            <a:chExt cx="5915351" cy="634661"/>
          </a:xfrm>
        </p:grpSpPr>
        <p:cxnSp>
          <p:nvCxnSpPr>
            <p:cNvPr id="20" name="Gerade Verbindung mit Pfeil 46">
              <a:extLst>
                <a:ext uri="{FF2B5EF4-FFF2-40B4-BE49-F238E27FC236}">
                  <a16:creationId xmlns:a16="http://schemas.microsoft.com/office/drawing/2014/main" id="{C08C631B-C0AB-4347-9DD8-1D8EC867C38E}"/>
                </a:ext>
              </a:extLst>
            </p:cNvPr>
            <p:cNvCxnSpPr>
              <a:cxnSpLocks/>
            </p:cNvCxnSpPr>
            <p:nvPr/>
          </p:nvCxnSpPr>
          <p:spPr>
            <a:xfrm>
              <a:off x="3010992" y="1925053"/>
              <a:ext cx="3096344" cy="2798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50">
              <a:extLst>
                <a:ext uri="{FF2B5EF4-FFF2-40B4-BE49-F238E27FC236}">
                  <a16:creationId xmlns:a16="http://schemas.microsoft.com/office/drawing/2014/main" id="{A70822B3-B47E-2B48-8F85-BDBC5D28C474}"/>
                </a:ext>
              </a:extLst>
            </p:cNvPr>
            <p:cNvSpPr txBox="1"/>
            <p:nvPr/>
          </p:nvSpPr>
          <p:spPr>
            <a:xfrm rot="323545">
              <a:off x="3902600" y="1765969"/>
              <a:ext cx="1403974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Query command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299763-DFA3-9840-8EC6-65D267640BE6}"/>
                </a:ext>
              </a:extLst>
            </p:cNvPr>
            <p:cNvSpPr/>
            <p:nvPr/>
          </p:nvSpPr>
          <p:spPr bwMode="auto">
            <a:xfrm>
              <a:off x="6403691" y="2204864"/>
              <a:ext cx="1194785" cy="195766"/>
            </a:xfrm>
            <a:prstGeom prst="rect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0" 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  Pilot       (optional)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EA66E3A-AB48-444B-BBC5-48F1ED94DCF4}"/>
                </a:ext>
              </a:extLst>
            </p:cNvPr>
            <p:cNvSpPr/>
            <p:nvPr/>
          </p:nvSpPr>
          <p:spPr bwMode="auto">
            <a:xfrm>
              <a:off x="8244408" y="2204864"/>
              <a:ext cx="648072" cy="195766"/>
            </a:xfrm>
            <a:prstGeom prst="rect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lang="en-U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RN16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58E4927-8FC5-8B4D-ADA4-898A9E244525}"/>
                </a:ext>
              </a:extLst>
            </p:cNvPr>
            <p:cNvCxnSpPr/>
            <p:nvPr/>
          </p:nvCxnSpPr>
          <p:spPr bwMode="auto">
            <a:xfrm>
              <a:off x="6403691" y="2132856"/>
              <a:ext cx="119478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B00EA7-1EE5-2347-A519-6E0E3B07F6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98476" y="2132856"/>
              <a:ext cx="645932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1284994-458A-0D47-A2CA-804201A3042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44408" y="2132856"/>
              <a:ext cx="645932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1225AEF-98B3-8C46-A3D5-CF9A0AE0E64A}"/>
                </a:ext>
              </a:extLst>
            </p:cNvPr>
            <p:cNvSpPr txBox="1"/>
            <p:nvPr/>
          </p:nvSpPr>
          <p:spPr>
            <a:xfrm>
              <a:off x="6671234" y="1948154"/>
              <a:ext cx="5989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12 bits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4A4ECA-05E1-1B45-AA7C-244A8DAC757B}"/>
                </a:ext>
              </a:extLst>
            </p:cNvPr>
            <p:cNvSpPr txBox="1"/>
            <p:nvPr/>
          </p:nvSpPr>
          <p:spPr>
            <a:xfrm>
              <a:off x="7723073" y="1944191"/>
              <a:ext cx="4666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 bits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F5CEDE2-B818-D741-8E44-9ABAD6A89C96}"/>
                </a:ext>
              </a:extLst>
            </p:cNvPr>
            <p:cNvSpPr txBox="1"/>
            <p:nvPr/>
          </p:nvSpPr>
          <p:spPr>
            <a:xfrm>
              <a:off x="8370756" y="1948154"/>
              <a:ext cx="55558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16 bits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02EC1B1-85BB-BD42-92E5-30DA5065821A}"/>
              </a:ext>
            </a:extLst>
          </p:cNvPr>
          <p:cNvSpPr txBox="1"/>
          <p:nvPr/>
        </p:nvSpPr>
        <p:spPr>
          <a:xfrm>
            <a:off x="6228184" y="2564904"/>
            <a:ext cx="94843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CA" sz="800" b="1" dirty="0">
                <a:solidFill>
                  <a:srgbClr val="FF0000"/>
                </a:solidFill>
                <a:latin typeface="Calibri" pitchFamily="34" charset="0"/>
              </a:rPr>
              <a:t>Conventional pilot</a:t>
            </a:r>
          </a:p>
        </p:txBody>
      </p:sp>
      <p:sp>
        <p:nvSpPr>
          <p:cNvPr id="67" name="Pfeil nach rechts 4">
            <a:extLst>
              <a:ext uri="{FF2B5EF4-FFF2-40B4-BE49-F238E27FC236}">
                <a16:creationId xmlns:a16="http://schemas.microsoft.com/office/drawing/2014/main" id="{5E8C1D9F-9520-EC47-B9BE-9016577CB868}"/>
              </a:ext>
            </a:extLst>
          </p:cNvPr>
          <p:cNvSpPr/>
          <p:nvPr/>
        </p:nvSpPr>
        <p:spPr>
          <a:xfrm>
            <a:off x="7045585" y="2697556"/>
            <a:ext cx="195861" cy="22254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feld 39">
            <a:extLst>
              <a:ext uri="{FF2B5EF4-FFF2-40B4-BE49-F238E27FC236}">
                <a16:creationId xmlns:a16="http://schemas.microsoft.com/office/drawing/2014/main" id="{012ED756-C776-5841-A0D1-32DC9F7C8C5E}"/>
              </a:ext>
            </a:extLst>
          </p:cNvPr>
          <p:cNvSpPr txBox="1"/>
          <p:nvPr/>
        </p:nvSpPr>
        <p:spPr>
          <a:xfrm>
            <a:off x="7192676" y="4178115"/>
            <a:ext cx="1861206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8-bits orthogonal pilot [J. </a:t>
            </a:r>
            <a:r>
              <a:rPr lang="en-US" sz="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Kaitovic</a:t>
            </a:r>
            <a:r>
              <a:rPr lang="en-US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02A58EBC-8DCB-C143-B33E-D85DBE2ADCC7}"/>
                  </a:ext>
                </a:extLst>
              </p:cNvPr>
              <p:cNvSpPr/>
              <p:nvPr/>
            </p:nvSpPr>
            <p:spPr bwMode="auto">
              <a:xfrm>
                <a:off x="208459" y="2564904"/>
                <a:ext cx="2469705" cy="362172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 Counts the number of resolved tags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de-DE" sz="1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𝑠𝑜𝑙</m:t>
                        </m:r>
                      </m:sub>
                    </m:sSub>
                    <m:r>
                      <a:rPr lang="de-DE" sz="1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000" kern="0" dirty="0"/>
                  <a:t>- Sends the first ACK command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02A58EBC-8DCB-C143-B33E-D85DBE2AD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459" y="2564904"/>
                <a:ext cx="2469705" cy="362172"/>
              </a:xfrm>
              <a:prstGeom prst="roundRect">
                <a:avLst/>
              </a:prstGeom>
              <a:blipFill>
                <a:blip r:embed="rId5"/>
                <a:stretch>
                  <a:fillRect l="-1515" b="-6452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Pfeil nach rechts 4">
            <a:extLst>
              <a:ext uri="{FF2B5EF4-FFF2-40B4-BE49-F238E27FC236}">
                <a16:creationId xmlns:a16="http://schemas.microsoft.com/office/drawing/2014/main" id="{31D157FE-C215-D541-8234-FB1D93539B04}"/>
              </a:ext>
            </a:extLst>
          </p:cNvPr>
          <p:cNvSpPr/>
          <p:nvPr/>
        </p:nvSpPr>
        <p:spPr>
          <a:xfrm>
            <a:off x="2719288" y="2653377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 Verbindung mit Pfeil 30">
            <a:extLst>
              <a:ext uri="{FF2B5EF4-FFF2-40B4-BE49-F238E27FC236}">
                <a16:creationId xmlns:a16="http://schemas.microsoft.com/office/drawing/2014/main" id="{00397B87-A8E8-3543-B391-37278516F01B}"/>
              </a:ext>
            </a:extLst>
          </p:cNvPr>
          <p:cNvCxnSpPr>
            <a:cxnSpLocks/>
          </p:cNvCxnSpPr>
          <p:nvPr/>
        </p:nvCxnSpPr>
        <p:spPr>
          <a:xfrm>
            <a:off x="3027275" y="3084455"/>
            <a:ext cx="3094421" cy="200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28">
            <a:extLst>
              <a:ext uri="{FF2B5EF4-FFF2-40B4-BE49-F238E27FC236}">
                <a16:creationId xmlns:a16="http://schemas.microsoft.com/office/drawing/2014/main" id="{13CBE96F-AFC6-1043-9483-BAED7BCFC6DC}"/>
              </a:ext>
            </a:extLst>
          </p:cNvPr>
          <p:cNvSpPr txBox="1"/>
          <p:nvPr/>
        </p:nvSpPr>
        <p:spPr>
          <a:xfrm rot="267795">
            <a:off x="4166254" y="2682887"/>
            <a:ext cx="104252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ACK(RN16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73" name="Gerade Verbindung mit Pfeil 21">
            <a:extLst>
              <a:ext uri="{FF2B5EF4-FFF2-40B4-BE49-F238E27FC236}">
                <a16:creationId xmlns:a16="http://schemas.microsoft.com/office/drawing/2014/main" id="{56851DD7-5C59-D84F-ACEC-149D547052C3}"/>
              </a:ext>
            </a:extLst>
          </p:cNvPr>
          <p:cNvCxnSpPr>
            <a:cxnSpLocks/>
          </p:cNvCxnSpPr>
          <p:nvPr/>
        </p:nvCxnSpPr>
        <p:spPr>
          <a:xfrm flipH="1">
            <a:off x="3001300" y="3367500"/>
            <a:ext cx="3106036" cy="2498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29">
            <a:extLst>
              <a:ext uri="{FF2B5EF4-FFF2-40B4-BE49-F238E27FC236}">
                <a16:creationId xmlns:a16="http://schemas.microsoft.com/office/drawing/2014/main" id="{9ADB8FFC-281F-5143-AEED-5D22B97CF9F0}"/>
              </a:ext>
            </a:extLst>
          </p:cNvPr>
          <p:cNvSpPr txBox="1"/>
          <p:nvPr/>
        </p:nvSpPr>
        <p:spPr>
          <a:xfrm>
            <a:off x="4405677" y="3191253"/>
            <a:ext cx="5229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AD59616-BE69-7944-A659-62C4973D52CD}"/>
              </a:ext>
            </a:extLst>
          </p:cNvPr>
          <p:cNvGrpSpPr/>
          <p:nvPr/>
        </p:nvGrpSpPr>
        <p:grpSpPr>
          <a:xfrm>
            <a:off x="179512" y="3068960"/>
            <a:ext cx="2586043" cy="1307617"/>
            <a:chOff x="263662" y="3645024"/>
            <a:chExt cx="4370534" cy="1797563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CDF13B6-8B5B-DC40-8E79-6707B2C89EFD}"/>
                </a:ext>
              </a:extLst>
            </p:cNvPr>
            <p:cNvGrpSpPr/>
            <p:nvPr/>
          </p:nvGrpSpPr>
          <p:grpSpPr>
            <a:xfrm>
              <a:off x="480542" y="3648030"/>
              <a:ext cx="3921279" cy="502839"/>
              <a:chOff x="366658" y="3087429"/>
              <a:chExt cx="3921279" cy="502839"/>
            </a:xfrm>
          </p:grpSpPr>
          <p:grpSp>
            <p:nvGrpSpPr>
              <p:cNvPr id="81" name="Gruppieren 81">
                <a:extLst>
                  <a:ext uri="{FF2B5EF4-FFF2-40B4-BE49-F238E27FC236}">
                    <a16:creationId xmlns:a16="http://schemas.microsoft.com/office/drawing/2014/main" id="{0B8B05C1-E32A-8042-B9C9-DC6EC2396099}"/>
                  </a:ext>
                </a:extLst>
              </p:cNvPr>
              <p:cNvGrpSpPr/>
              <p:nvPr/>
            </p:nvGrpSpPr>
            <p:grpSpPr>
              <a:xfrm>
                <a:off x="370266" y="3087429"/>
                <a:ext cx="3917671" cy="500066"/>
                <a:chOff x="370266" y="3735501"/>
                <a:chExt cx="3917671" cy="500066"/>
              </a:xfrm>
            </p:grpSpPr>
            <p:sp>
              <p:nvSpPr>
                <p:cNvPr id="85" name="Rectangle 64">
                  <a:extLst>
                    <a:ext uri="{FF2B5EF4-FFF2-40B4-BE49-F238E27FC236}">
                      <a16:creationId xmlns:a16="http://schemas.microsoft.com/office/drawing/2014/main" id="{B6500C70-9B72-F84F-ABEC-9F278D98F485}"/>
                    </a:ext>
                  </a:extLst>
                </p:cNvPr>
                <p:cNvSpPr/>
                <p:nvPr/>
              </p:nvSpPr>
              <p:spPr>
                <a:xfrm>
                  <a:off x="370266" y="3735501"/>
                  <a:ext cx="3917671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6" name="Rectangle 65">
                  <a:extLst>
                    <a:ext uri="{FF2B5EF4-FFF2-40B4-BE49-F238E27FC236}">
                      <a16:creationId xmlns:a16="http://schemas.microsoft.com/office/drawing/2014/main" id="{CA10D6DA-1AEB-9647-A973-423AF65BB47B}"/>
                    </a:ext>
                  </a:extLst>
                </p:cNvPr>
                <p:cNvSpPr/>
                <p:nvPr/>
              </p:nvSpPr>
              <p:spPr>
                <a:xfrm>
                  <a:off x="370266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31">
                  <a:extLst>
                    <a:ext uri="{FF2B5EF4-FFF2-40B4-BE49-F238E27FC236}">
                      <a16:creationId xmlns:a16="http://schemas.microsoft.com/office/drawing/2014/main" id="{8098D696-7CD9-5940-8A57-2C12374BF92D}"/>
                    </a:ext>
                  </a:extLst>
                </p:cNvPr>
                <p:cNvSpPr/>
                <p:nvPr/>
              </p:nvSpPr>
              <p:spPr>
                <a:xfrm>
                  <a:off x="1370398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65">
                  <a:extLst>
                    <a:ext uri="{FF2B5EF4-FFF2-40B4-BE49-F238E27FC236}">
                      <a16:creationId xmlns:a16="http://schemas.microsoft.com/office/drawing/2014/main" id="{F9152045-89FE-834F-B974-2964289AF929}"/>
                    </a:ext>
                  </a:extLst>
                </p:cNvPr>
                <p:cNvSpPr/>
                <p:nvPr/>
              </p:nvSpPr>
              <p:spPr>
                <a:xfrm>
                  <a:off x="2365687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31">
                  <a:extLst>
                    <a:ext uri="{FF2B5EF4-FFF2-40B4-BE49-F238E27FC236}">
                      <a16:creationId xmlns:a16="http://schemas.microsoft.com/office/drawing/2014/main" id="{098910F2-F23B-434C-8C12-33CF2FADEFC3}"/>
                    </a:ext>
                  </a:extLst>
                </p:cNvPr>
                <p:cNvSpPr/>
                <p:nvPr/>
              </p:nvSpPr>
              <p:spPr>
                <a:xfrm>
                  <a:off x="874322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2" name="Rectangle 31">
                <a:extLst>
                  <a:ext uri="{FF2B5EF4-FFF2-40B4-BE49-F238E27FC236}">
                    <a16:creationId xmlns:a16="http://schemas.microsoft.com/office/drawing/2014/main" id="{890B5DBD-C2DC-D04B-BBFF-E80D3E82ADED}"/>
                  </a:ext>
                </a:extLst>
              </p:cNvPr>
              <p:cNvSpPr/>
              <p:nvPr/>
            </p:nvSpPr>
            <p:spPr>
              <a:xfrm>
                <a:off x="366658" y="3090202"/>
                <a:ext cx="500066" cy="50006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S</a:t>
                </a:r>
                <a:endParaRPr lang="en-CA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3" name="Rectangle 107">
                <a:extLst>
                  <a:ext uri="{FF2B5EF4-FFF2-40B4-BE49-F238E27FC236}">
                    <a16:creationId xmlns:a16="http://schemas.microsoft.com/office/drawing/2014/main" id="{19C27850-9645-9E4E-BF49-27CFF40E0A27}"/>
                  </a:ext>
                </a:extLst>
              </p:cNvPr>
              <p:cNvSpPr/>
              <p:nvPr/>
            </p:nvSpPr>
            <p:spPr>
              <a:xfrm>
                <a:off x="869078" y="3090202"/>
                <a:ext cx="500066" cy="5000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>
                    <a:solidFill>
                      <a:schemeClr val="tx1"/>
                    </a:solidFill>
                    <a:latin typeface="Calibri" panose="020F0502020204030204" pitchFamily="34" charset="0"/>
                  </a:rPr>
                  <a:t>E</a:t>
                </a:r>
              </a:p>
            </p:txBody>
          </p:sp>
          <p:sp>
            <p:nvSpPr>
              <p:cNvPr id="84" name="Rectangle 31">
                <a:extLst>
                  <a:ext uri="{FF2B5EF4-FFF2-40B4-BE49-F238E27FC236}">
                    <a16:creationId xmlns:a16="http://schemas.microsoft.com/office/drawing/2014/main" id="{988F9194-6608-9148-A1FA-E7637E5FB5C1}"/>
                  </a:ext>
                </a:extLst>
              </p:cNvPr>
              <p:cNvSpPr/>
              <p:nvPr/>
            </p:nvSpPr>
            <p:spPr>
              <a:xfrm>
                <a:off x="1373134" y="3090202"/>
                <a:ext cx="500066" cy="50006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C</a:t>
                </a:r>
                <a:endParaRPr lang="en-CA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90" name="Rectangle 107">
              <a:extLst>
                <a:ext uri="{FF2B5EF4-FFF2-40B4-BE49-F238E27FC236}">
                  <a16:creationId xmlns:a16="http://schemas.microsoft.com/office/drawing/2014/main" id="{DC4A09BD-216D-C24E-A70B-C9B89DA7FA4A}"/>
                </a:ext>
              </a:extLst>
            </p:cNvPr>
            <p:cNvSpPr/>
            <p:nvPr/>
          </p:nvSpPr>
          <p:spPr>
            <a:xfrm>
              <a:off x="1969006" y="3648030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91" name="Rectangle 31">
              <a:extLst>
                <a:ext uri="{FF2B5EF4-FFF2-40B4-BE49-F238E27FC236}">
                  <a16:creationId xmlns:a16="http://schemas.microsoft.com/office/drawing/2014/main" id="{99AF067B-EF07-2F42-B7D6-EAABA6A23B2B}"/>
                </a:ext>
              </a:extLst>
            </p:cNvPr>
            <p:cNvSpPr/>
            <p:nvPr/>
          </p:nvSpPr>
          <p:spPr>
            <a:xfrm>
              <a:off x="2451790" y="3648030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2" name="Rectangle 31">
              <a:extLst>
                <a:ext uri="{FF2B5EF4-FFF2-40B4-BE49-F238E27FC236}">
                  <a16:creationId xmlns:a16="http://schemas.microsoft.com/office/drawing/2014/main" id="{D08D4760-E9F8-3949-8A6C-DCA6E8EC0D7C}"/>
                </a:ext>
              </a:extLst>
            </p:cNvPr>
            <p:cNvSpPr/>
            <p:nvPr/>
          </p:nvSpPr>
          <p:spPr>
            <a:xfrm>
              <a:off x="2954636" y="3648030"/>
              <a:ext cx="500066" cy="5000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3" name="Rectangle 107">
              <a:extLst>
                <a:ext uri="{FF2B5EF4-FFF2-40B4-BE49-F238E27FC236}">
                  <a16:creationId xmlns:a16="http://schemas.microsoft.com/office/drawing/2014/main" id="{A176B434-404B-7647-A1D6-07692C335A02}"/>
                </a:ext>
              </a:extLst>
            </p:cNvPr>
            <p:cNvSpPr/>
            <p:nvPr/>
          </p:nvSpPr>
          <p:spPr>
            <a:xfrm>
              <a:off x="3412323" y="3645257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94" name="Rectangle 31">
              <a:extLst>
                <a:ext uri="{FF2B5EF4-FFF2-40B4-BE49-F238E27FC236}">
                  <a16:creationId xmlns:a16="http://schemas.microsoft.com/office/drawing/2014/main" id="{35B0515B-1A05-8544-9D73-7463703CA56F}"/>
                </a:ext>
              </a:extLst>
            </p:cNvPr>
            <p:cNvSpPr/>
            <p:nvPr/>
          </p:nvSpPr>
          <p:spPr>
            <a:xfrm>
              <a:off x="3901755" y="3645024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1B9E071-BB4C-3A4E-AB43-ACCF913D637A}"/>
                </a:ext>
              </a:extLst>
            </p:cNvPr>
            <p:cNvGrpSpPr/>
            <p:nvPr/>
          </p:nvGrpSpPr>
          <p:grpSpPr>
            <a:xfrm>
              <a:off x="263662" y="4143354"/>
              <a:ext cx="4370534" cy="1299233"/>
              <a:chOff x="263662" y="4564632"/>
              <a:chExt cx="4370534" cy="1559461"/>
            </a:xfrm>
          </p:grpSpPr>
          <p:cxnSp>
            <p:nvCxnSpPr>
              <p:cNvPr id="96" name="Gerade Verbindung 49">
                <a:extLst>
                  <a:ext uri="{FF2B5EF4-FFF2-40B4-BE49-F238E27FC236}">
                    <a16:creationId xmlns:a16="http://schemas.microsoft.com/office/drawing/2014/main" id="{8FD9CA63-5524-0849-A1F8-6B6C38B3B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1025" y="4584094"/>
                <a:ext cx="2643171" cy="97168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 Verbindung 50">
                <a:extLst>
                  <a:ext uri="{FF2B5EF4-FFF2-40B4-BE49-F238E27FC236}">
                    <a16:creationId xmlns:a16="http://schemas.microsoft.com/office/drawing/2014/main" id="{7CF7B6E1-6A15-0A4C-9B99-70CE7A7D51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665" y="4564632"/>
                <a:ext cx="1191321" cy="99114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Rechteck 55">
                <a:extLst>
                  <a:ext uri="{FF2B5EF4-FFF2-40B4-BE49-F238E27FC236}">
                    <a16:creationId xmlns:a16="http://schemas.microsoft.com/office/drawing/2014/main" id="{9ECBE5B2-1486-9542-AE29-054C642DC032}"/>
                  </a:ext>
                </a:extLst>
              </p:cNvPr>
              <p:cNvSpPr/>
              <p:nvPr/>
            </p:nvSpPr>
            <p:spPr>
              <a:xfrm>
                <a:off x="263662" y="5561632"/>
                <a:ext cx="890197" cy="5624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Query </a:t>
                </a:r>
              </a:p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RN16s</a:t>
                </a:r>
              </a:p>
            </p:txBody>
          </p:sp>
          <p:sp>
            <p:nvSpPr>
              <p:cNvPr id="99" name="Rechteck 55">
                <a:extLst>
                  <a:ext uri="{FF2B5EF4-FFF2-40B4-BE49-F238E27FC236}">
                    <a16:creationId xmlns:a16="http://schemas.microsoft.com/office/drawing/2014/main" id="{31204A0A-3667-D04F-BB5F-B072466C58EA}"/>
                  </a:ext>
                </a:extLst>
              </p:cNvPr>
              <p:cNvSpPr/>
              <p:nvPr/>
            </p:nvSpPr>
            <p:spPr>
              <a:xfrm>
                <a:off x="1154978" y="5561635"/>
                <a:ext cx="1267177" cy="562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ACK(RN16</a:t>
                </a:r>
                <a:r>
                  <a:rPr lang="de-DE" sz="800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algn="ctr"/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EPC</a:t>
                </a:r>
                <a:r>
                  <a:rPr lang="de-DE" sz="800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endParaRPr lang="en-US" sz="800" baseline="-25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101" name="Gerade Verbindung 36">
            <a:extLst>
              <a:ext uri="{FF2B5EF4-FFF2-40B4-BE49-F238E27FC236}">
                <a16:creationId xmlns:a16="http://schemas.microsoft.com/office/drawing/2014/main" id="{7CE2B5A1-C935-944E-A4EE-DE5617E7A683}"/>
              </a:ext>
            </a:extLst>
          </p:cNvPr>
          <p:cNvCxnSpPr/>
          <p:nvPr/>
        </p:nvCxnSpPr>
        <p:spPr>
          <a:xfrm>
            <a:off x="4566782" y="3651491"/>
            <a:ext cx="3943" cy="50405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30">
            <a:extLst>
              <a:ext uri="{FF2B5EF4-FFF2-40B4-BE49-F238E27FC236}">
                <a16:creationId xmlns:a16="http://schemas.microsoft.com/office/drawing/2014/main" id="{802151F9-2925-9645-ABCE-4D3F47126AC4}"/>
              </a:ext>
            </a:extLst>
          </p:cNvPr>
          <p:cNvCxnSpPr>
            <a:cxnSpLocks/>
          </p:cNvCxnSpPr>
          <p:nvPr/>
        </p:nvCxnSpPr>
        <p:spPr>
          <a:xfrm>
            <a:off x="3032678" y="4406992"/>
            <a:ext cx="3094421" cy="200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feld 28">
                <a:extLst>
                  <a:ext uri="{FF2B5EF4-FFF2-40B4-BE49-F238E27FC236}">
                    <a16:creationId xmlns:a16="http://schemas.microsoft.com/office/drawing/2014/main" id="{0625A801-78B4-9F41-8FD4-43E1F706A453}"/>
                  </a:ext>
                </a:extLst>
              </p:cNvPr>
              <p:cNvSpPr txBox="1"/>
              <p:nvPr/>
            </p:nvSpPr>
            <p:spPr>
              <a:xfrm rot="267795">
                <a:off x="4096602" y="4232729"/>
                <a:ext cx="1221360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ACK(RN16</a:t>
                </a:r>
                <a14:m>
                  <m:oMath xmlns:m="http://schemas.openxmlformats.org/officeDocument/2006/math">
                    <m:r>
                      <a:rPr lang="en-US" sz="1400" b="0" i="1" baseline="-2500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𝑅𝑠𝑜𝑙</m:t>
                    </m:r>
                  </m:oMath>
                </a14:m>
                <a:r>
                  <a:rPr lang="en-US" sz="1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3" name="Textfeld 28">
                <a:extLst>
                  <a:ext uri="{FF2B5EF4-FFF2-40B4-BE49-F238E27FC236}">
                    <a16:creationId xmlns:a16="http://schemas.microsoft.com/office/drawing/2014/main" id="{0625A801-78B4-9F41-8FD4-43E1F706A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795">
                <a:off x="4096602" y="4232729"/>
                <a:ext cx="1221360" cy="307777"/>
              </a:xfrm>
              <a:prstGeom prst="rect">
                <a:avLst/>
              </a:prstGeom>
              <a:blipFill>
                <a:blip r:embed="rId6"/>
                <a:stretch>
                  <a:fillRect l="-2020" t="-3125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Gerade Verbindung mit Pfeil 21">
            <a:extLst>
              <a:ext uri="{FF2B5EF4-FFF2-40B4-BE49-F238E27FC236}">
                <a16:creationId xmlns:a16="http://schemas.microsoft.com/office/drawing/2014/main" id="{B00F42B0-B47A-0743-96D6-2878B98C8FCC}"/>
              </a:ext>
            </a:extLst>
          </p:cNvPr>
          <p:cNvCxnSpPr>
            <a:cxnSpLocks/>
          </p:cNvCxnSpPr>
          <p:nvPr/>
        </p:nvCxnSpPr>
        <p:spPr>
          <a:xfrm flipH="1">
            <a:off x="3021063" y="4667720"/>
            <a:ext cx="3106036" cy="2498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feld 29">
                <a:extLst>
                  <a:ext uri="{FF2B5EF4-FFF2-40B4-BE49-F238E27FC236}">
                    <a16:creationId xmlns:a16="http://schemas.microsoft.com/office/drawing/2014/main" id="{D81893CA-0222-1B4D-958E-FD5B37BE825C}"/>
                  </a:ext>
                </a:extLst>
              </p:cNvPr>
              <p:cNvSpPr txBox="1"/>
              <p:nvPr/>
            </p:nvSpPr>
            <p:spPr>
              <a:xfrm rot="21339518">
                <a:off x="4208299" y="4509134"/>
                <a:ext cx="701731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EPC</a:t>
                </a:r>
                <a14:m>
                  <m:oMath xmlns:m="http://schemas.openxmlformats.org/officeDocument/2006/math">
                    <m:r>
                      <a:rPr lang="en-US" sz="1400" b="0" i="1" baseline="-2500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𝑅𝑠𝑜𝑙</m:t>
                    </m:r>
                  </m:oMath>
                </a14:m>
                <a:endParaRPr lang="en-US" sz="1400" b="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5" name="Textfeld 29">
                <a:extLst>
                  <a:ext uri="{FF2B5EF4-FFF2-40B4-BE49-F238E27FC236}">
                    <a16:creationId xmlns:a16="http://schemas.microsoft.com/office/drawing/2014/main" id="{D81893CA-0222-1B4D-958E-FD5B37BE8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39518">
                <a:off x="4208299" y="4509134"/>
                <a:ext cx="701731" cy="307777"/>
              </a:xfrm>
              <a:prstGeom prst="rect">
                <a:avLst/>
              </a:prstGeom>
              <a:blipFill>
                <a:blip r:embed="rId7"/>
                <a:stretch>
                  <a:fillRect l="-3509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hteck 55">
                <a:extLst>
                  <a:ext uri="{FF2B5EF4-FFF2-40B4-BE49-F238E27FC236}">
                    <a16:creationId xmlns:a16="http://schemas.microsoft.com/office/drawing/2014/main" id="{A27C6589-2DD3-1144-87E8-6A2D7ECA2FBF}"/>
                  </a:ext>
                </a:extLst>
              </p:cNvPr>
              <p:cNvSpPr/>
              <p:nvPr/>
            </p:nvSpPr>
            <p:spPr>
              <a:xfrm>
                <a:off x="1979322" y="4035696"/>
                <a:ext cx="774835" cy="3408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ACK(RN16</a:t>
                </a:r>
                <a14:m>
                  <m:oMath xmlns:m="http://schemas.openxmlformats.org/officeDocument/2006/math">
                    <m:r>
                      <a:rPr lang="de-DE" sz="800" i="1" baseline="-25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𝑅𝑠𝑜𝑙</m:t>
                    </m:r>
                  </m:oMath>
                </a14:m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algn="ctr"/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</a:t>
                </a:r>
                <a:r>
                  <a:rPr lang="de-DE" sz="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EPC</a:t>
                </a:r>
                <a:r>
                  <a:rPr lang="de-DE" sz="800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14:m>
                  <m:oMath xmlns:m="http://schemas.openxmlformats.org/officeDocument/2006/math">
                    <m:r>
                      <a:rPr lang="de-DE" sz="800" i="1" baseline="-25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𝑠𝑜𝑙</m:t>
                    </m:r>
                  </m:oMath>
                </a14:m>
                <a:endParaRPr lang="en-US" sz="800" baseline="-25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6" name="Rechteck 55">
                <a:extLst>
                  <a:ext uri="{FF2B5EF4-FFF2-40B4-BE49-F238E27FC236}">
                    <a16:creationId xmlns:a16="http://schemas.microsoft.com/office/drawing/2014/main" id="{A27C6589-2DD3-1144-87E8-6A2D7ECA2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322" y="4035696"/>
                <a:ext cx="774835" cy="3408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hteck 55">
            <a:extLst>
              <a:ext uri="{FF2B5EF4-FFF2-40B4-BE49-F238E27FC236}">
                <a16:creationId xmlns:a16="http://schemas.microsoft.com/office/drawing/2014/main" id="{41C6A7E5-EAD3-754F-BAD5-91B93263B105}"/>
              </a:ext>
            </a:extLst>
          </p:cNvPr>
          <p:cNvSpPr/>
          <p:nvPr/>
        </p:nvSpPr>
        <p:spPr>
          <a:xfrm>
            <a:off x="1452593" y="4035697"/>
            <a:ext cx="526729" cy="34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8" name="Gerade Verbindung 36">
            <a:extLst>
              <a:ext uri="{FF2B5EF4-FFF2-40B4-BE49-F238E27FC236}">
                <a16:creationId xmlns:a16="http://schemas.microsoft.com/office/drawing/2014/main" id="{1A7DB247-D362-2E4C-82FC-329B0BE76FCA}"/>
              </a:ext>
            </a:extLst>
          </p:cNvPr>
          <p:cNvCxnSpPr>
            <a:cxnSpLocks/>
          </p:cNvCxnSpPr>
          <p:nvPr/>
        </p:nvCxnSpPr>
        <p:spPr>
          <a:xfrm flipH="1">
            <a:off x="1581528" y="4206134"/>
            <a:ext cx="27982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64">
            <a:extLst>
              <a:ext uri="{FF2B5EF4-FFF2-40B4-BE49-F238E27FC236}">
                <a16:creationId xmlns:a16="http://schemas.microsoft.com/office/drawing/2014/main" id="{781E7F8C-11CC-9346-B1FA-480BAD5AE2EB}"/>
              </a:ext>
            </a:extLst>
          </p:cNvPr>
          <p:cNvCxnSpPr>
            <a:cxnSpLocks/>
          </p:cNvCxnSpPr>
          <p:nvPr/>
        </p:nvCxnSpPr>
        <p:spPr>
          <a:xfrm>
            <a:off x="185478" y="4583409"/>
            <a:ext cx="495330" cy="731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65">
            <a:extLst>
              <a:ext uri="{FF2B5EF4-FFF2-40B4-BE49-F238E27FC236}">
                <a16:creationId xmlns:a16="http://schemas.microsoft.com/office/drawing/2014/main" id="{EE2EC9EC-8234-C849-9820-583112286615}"/>
              </a:ext>
            </a:extLst>
          </p:cNvPr>
          <p:cNvCxnSpPr>
            <a:cxnSpLocks/>
          </p:cNvCxnSpPr>
          <p:nvPr/>
        </p:nvCxnSpPr>
        <p:spPr>
          <a:xfrm>
            <a:off x="670415" y="4590726"/>
            <a:ext cx="79860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36">
                <a:extLst>
                  <a:ext uri="{FF2B5EF4-FFF2-40B4-BE49-F238E27FC236}">
                    <a16:creationId xmlns:a16="http://schemas.microsoft.com/office/drawing/2014/main" id="{4FB0F5E5-3C5C-AF45-94A3-D36DE798BBB6}"/>
                  </a:ext>
                </a:extLst>
              </p:cNvPr>
              <p:cNvSpPr txBox="1"/>
              <p:nvPr/>
            </p:nvSpPr>
            <p:spPr>
              <a:xfrm>
                <a:off x="287709" y="4348031"/>
                <a:ext cx="359394" cy="24269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000" b="1" i="1" dirty="0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000" b="1" i="1" baseline="-25000" dirty="0" err="1">
                          <a:latin typeface="Cambria Math" panose="02040503050406030204" pitchFamily="18" charset="0"/>
                        </a:rPr>
                        <m:t>𝒔𝒂</m:t>
                      </m:r>
                    </m:oMath>
                  </m:oMathPara>
                </a14:m>
                <a:endParaRPr lang="en-CA" sz="1000" b="1" i="1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36">
                <a:extLst>
                  <a:ext uri="{FF2B5EF4-FFF2-40B4-BE49-F238E27FC236}">
                    <a16:creationId xmlns:a16="http://schemas.microsoft.com/office/drawing/2014/main" id="{4FB0F5E5-3C5C-AF45-94A3-D36DE798B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09" y="4348031"/>
                <a:ext cx="359394" cy="2426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36">
                <a:extLst>
                  <a:ext uri="{FF2B5EF4-FFF2-40B4-BE49-F238E27FC236}">
                    <a16:creationId xmlns:a16="http://schemas.microsoft.com/office/drawing/2014/main" id="{B0D4C96F-ED62-A64F-95F6-1E21BCFDD538}"/>
                  </a:ext>
                </a:extLst>
              </p:cNvPr>
              <p:cNvSpPr txBox="1"/>
              <p:nvPr/>
            </p:nvSpPr>
            <p:spPr>
              <a:xfrm>
                <a:off x="904552" y="4361563"/>
                <a:ext cx="357790" cy="24269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000" b="1" i="1" dirty="0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000" b="1" i="1" baseline="-25000" dirty="0" err="1">
                          <a:latin typeface="Cambria Math" panose="02040503050406030204" pitchFamily="18" charset="0"/>
                        </a:rPr>
                        <m:t>𝒔𝒃</m:t>
                      </m:r>
                    </m:oMath>
                  </m:oMathPara>
                </a14:m>
                <a:endParaRPr lang="en-CA" sz="1000" b="1" i="1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115" name="TextBox 36">
                <a:extLst>
                  <a:ext uri="{FF2B5EF4-FFF2-40B4-BE49-F238E27FC236}">
                    <a16:creationId xmlns:a16="http://schemas.microsoft.com/office/drawing/2014/main" id="{B0D4C96F-ED62-A64F-95F6-1E21BCFDD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52" y="4361563"/>
                <a:ext cx="357790" cy="2426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36">
                <a:extLst>
                  <a:ext uri="{FF2B5EF4-FFF2-40B4-BE49-F238E27FC236}">
                    <a16:creationId xmlns:a16="http://schemas.microsoft.com/office/drawing/2014/main" id="{C43F07A2-80BC-C141-A9CC-0C9A5423BDB0}"/>
                  </a:ext>
                </a:extLst>
              </p:cNvPr>
              <p:cNvSpPr txBox="1"/>
              <p:nvPr/>
            </p:nvSpPr>
            <p:spPr>
              <a:xfrm>
                <a:off x="2555776" y="3166255"/>
                <a:ext cx="391454" cy="27276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2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𝒔𝒃</m:t>
                      </m:r>
                    </m:oMath>
                  </m:oMathPara>
                </a14:m>
                <a:endParaRPr lang="en-CA" sz="1200" b="1" i="1" baseline="-25000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1" name="TextBox 36">
                <a:extLst>
                  <a:ext uri="{FF2B5EF4-FFF2-40B4-BE49-F238E27FC236}">
                    <a16:creationId xmlns:a16="http://schemas.microsoft.com/office/drawing/2014/main" id="{C43F07A2-80BC-C141-A9CC-0C9A5423B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3166255"/>
                <a:ext cx="391454" cy="2727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36">
                <a:extLst>
                  <a:ext uri="{FF2B5EF4-FFF2-40B4-BE49-F238E27FC236}">
                    <a16:creationId xmlns:a16="http://schemas.microsoft.com/office/drawing/2014/main" id="{040F8832-FC4F-5342-A5AA-C509A3AC4111}"/>
                  </a:ext>
                </a:extLst>
              </p:cNvPr>
              <p:cNvSpPr txBox="1"/>
              <p:nvPr/>
            </p:nvSpPr>
            <p:spPr>
              <a:xfrm>
                <a:off x="2522760" y="1916832"/>
                <a:ext cx="393056" cy="27276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2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𝒔𝒂</m:t>
                      </m:r>
                    </m:oMath>
                  </m:oMathPara>
                </a14:m>
                <a:endParaRPr lang="en-CA" sz="1200" b="1" i="1" baseline="-25000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2" name="TextBox 36">
                <a:extLst>
                  <a:ext uri="{FF2B5EF4-FFF2-40B4-BE49-F238E27FC236}">
                    <a16:creationId xmlns:a16="http://schemas.microsoft.com/office/drawing/2014/main" id="{040F8832-FC4F-5342-A5AA-C509A3AC4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760" y="1916832"/>
                <a:ext cx="393056" cy="2727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Left Brace 124">
            <a:extLst>
              <a:ext uri="{FF2B5EF4-FFF2-40B4-BE49-F238E27FC236}">
                <a16:creationId xmlns:a16="http://schemas.microsoft.com/office/drawing/2014/main" id="{32AF05DF-3DDF-C045-AF0A-ED1347E163A8}"/>
              </a:ext>
            </a:extLst>
          </p:cNvPr>
          <p:cNvSpPr/>
          <p:nvPr/>
        </p:nvSpPr>
        <p:spPr bwMode="auto">
          <a:xfrm>
            <a:off x="2804512" y="1417014"/>
            <a:ext cx="185251" cy="1285463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26" name="Left Brace 125">
            <a:extLst>
              <a:ext uri="{FF2B5EF4-FFF2-40B4-BE49-F238E27FC236}">
                <a16:creationId xmlns:a16="http://schemas.microsoft.com/office/drawing/2014/main" id="{B9311A21-E2BF-5C43-BCC1-40F48050709A}"/>
              </a:ext>
            </a:extLst>
          </p:cNvPr>
          <p:cNvSpPr/>
          <p:nvPr/>
        </p:nvSpPr>
        <p:spPr bwMode="auto">
          <a:xfrm>
            <a:off x="2842908" y="3107477"/>
            <a:ext cx="140926" cy="469334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FB5469D9-0D88-8E4A-95F5-AC7CDBB9C5BB}"/>
                  </a:ext>
                </a:extLst>
              </p:cNvPr>
              <p:cNvSpPr/>
              <p:nvPr/>
            </p:nvSpPr>
            <p:spPr bwMode="auto">
              <a:xfrm>
                <a:off x="143156" y="5015280"/>
                <a:ext cx="2676369" cy="565715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 </a:t>
                </a:r>
                <a:r>
                  <a:rPr lang="en-US" sz="12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Proposed pseudo parallel slot duration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kern="0">
                          <a:latin typeface="Cambria Math"/>
                        </a:rPr>
                        <m:t>𝑡</m:t>
                      </m:r>
                      <m:r>
                        <a:rPr lang="de-DE" sz="1400" i="1" kern="0" baseline="-25000">
                          <a:latin typeface="Cambria Math"/>
                        </a:rPr>
                        <m:t>𝑝𝑝𝑠</m:t>
                      </m:r>
                      <m:r>
                        <a:rPr lang="en-US" sz="1400" i="1" kern="0">
                          <a:latin typeface="Cambria Math"/>
                        </a:rPr>
                        <m:t>=</m:t>
                      </m:r>
                      <m:r>
                        <a:rPr lang="de-DE" sz="1400" i="1" kern="0">
                          <a:latin typeface="Cambria Math"/>
                        </a:rPr>
                        <m:t>𝑡</m:t>
                      </m:r>
                      <m:r>
                        <a:rPr lang="de-DE" sz="1400" i="1" kern="0" baseline="-25000">
                          <a:latin typeface="Cambria Math"/>
                        </a:rPr>
                        <m:t>𝑠𝑎</m:t>
                      </m:r>
                      <m:r>
                        <a:rPr lang="de-DE" sz="1400" i="1" kern="0">
                          <a:latin typeface="Cambria Math"/>
                        </a:rPr>
                        <m:t>+</m:t>
                      </m:r>
                      <m:r>
                        <a:rPr lang="en-US" sz="1400" i="1" kern="0">
                          <a:latin typeface="Cambria Math"/>
                        </a:rPr>
                        <m:t>𝑅</m:t>
                      </m:r>
                      <m:r>
                        <a:rPr lang="en-US" sz="1400" i="1" kern="0" baseline="-25000">
                          <a:latin typeface="Cambria Math"/>
                        </a:rPr>
                        <m:t>𝑠𝑜𝑙</m:t>
                      </m:r>
                      <m:r>
                        <a:rPr lang="en-US" sz="1400" i="1" ker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e-DE" sz="1400" i="1" kern="0">
                          <a:latin typeface="Cambria Math"/>
                        </a:rPr>
                        <m:t>𝑡</m:t>
                      </m:r>
                      <m:r>
                        <a:rPr lang="de-DE" sz="1400" i="1" kern="0" baseline="-25000">
                          <a:latin typeface="Cambria Math"/>
                        </a:rPr>
                        <m:t>𝑠𝑏</m:t>
                      </m:r>
                    </m:oMath>
                  </m:oMathPara>
                </a14:m>
                <a:endParaRPr lang="en-US" sz="1400" kern="0" dirty="0"/>
              </a:p>
            </p:txBody>
          </p:sp>
        </mc:Choice>
        <mc:Fallback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FB5469D9-0D88-8E4A-95F5-AC7CDBB9C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156" y="5015280"/>
                <a:ext cx="2676369" cy="565715"/>
              </a:xfrm>
              <a:prstGeom prst="roundRect">
                <a:avLst/>
              </a:prstGeom>
              <a:blipFill>
                <a:blip r:embed="rId13"/>
                <a:stretch>
                  <a:fillRect l="-1402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50527F25-099A-984D-AB79-001D10E2D3C3}"/>
                  </a:ext>
                </a:extLst>
              </p:cNvPr>
              <p:cNvSpPr/>
              <p:nvPr/>
            </p:nvSpPr>
            <p:spPr bwMode="auto">
              <a:xfrm>
                <a:off x="6194381" y="3172611"/>
                <a:ext cx="761262" cy="339065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800" b="1" kern="0" dirty="0"/>
                  <a:t> </a:t>
                </a:r>
                <a14:m>
                  <m:oMath xmlns:m="http://schemas.openxmlformats.org/officeDocument/2006/math">
                    <m:r>
                      <a:rPr lang="en-US" sz="8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𝑹𝒔𝒐𝒍</m:t>
                    </m:r>
                    <m:r>
                      <a:rPr lang="en-US" sz="800" b="1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800" b="1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  <m:r>
                      <a:rPr lang="en-US" sz="800" b="1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r>
                  <a:rPr lang="en-US" sz="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tags </a:t>
                </a:r>
              </a:p>
              <a:p>
                <a:pPr algn="ctr"/>
                <a:r>
                  <a:rPr lang="en-US" sz="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Wait state</a:t>
                </a:r>
              </a:p>
            </p:txBody>
          </p:sp>
        </mc:Choice>
        <mc:Fallback xmlns=""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50527F25-099A-984D-AB79-001D10E2D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4381" y="3172611"/>
                <a:ext cx="761262" cy="339065"/>
              </a:xfrm>
              <a:prstGeom prst="roundRect">
                <a:avLst/>
              </a:prstGeom>
              <a:blipFill>
                <a:blip r:embed="rId14"/>
                <a:stretch>
                  <a:fillRect r="-1587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49AB937D-2CCD-E44D-9970-2BD1E035695F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[2]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7C65200-09C3-6C4F-8ED9-52FDC32A2A82}"/>
              </a:ext>
            </a:extLst>
          </p:cNvPr>
          <p:cNvSpPr txBox="1"/>
          <p:nvPr/>
        </p:nvSpPr>
        <p:spPr>
          <a:xfrm>
            <a:off x="2627784" y="5822937"/>
            <a:ext cx="165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[3]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L. Zhu and T. Yum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2010.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09F3CCC-8B1B-A34A-8FB3-0828B31CDC78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46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22" grpId="0"/>
      <p:bldP spid="25" grpId="0" animBg="1"/>
      <p:bldP spid="30" grpId="0" animBg="1"/>
      <p:bldP spid="3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Reading Efficiency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1D97BC2D-0A10-9244-A550-4AA37BDFC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1" y="1485546"/>
            <a:ext cx="6541844" cy="840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AFC60FAC-3277-394F-9AD6-C1A307FED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1" y="2552798"/>
            <a:ext cx="6541844" cy="840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8E4458AD-19EF-7447-B121-1ABBDE5DF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1" y="3624027"/>
            <a:ext cx="6541844" cy="840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28">
            <a:extLst>
              <a:ext uri="{FF2B5EF4-FFF2-40B4-BE49-F238E27FC236}">
                <a16:creationId xmlns:a16="http://schemas.microsoft.com/office/drawing/2014/main" id="{1FE0EB48-58FC-B24E-B4F7-C298B0E47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1" y="4691280"/>
            <a:ext cx="6541844" cy="840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07F5D7-8AB1-8D42-BF63-7AAD816FC89B}"/>
              </a:ext>
            </a:extLst>
          </p:cNvPr>
          <p:cNvGrpSpPr/>
          <p:nvPr/>
        </p:nvGrpSpPr>
        <p:grpSpPr>
          <a:xfrm>
            <a:off x="395537" y="1556709"/>
            <a:ext cx="1945331" cy="4406146"/>
            <a:chOff x="4939457" y="1700093"/>
            <a:chExt cx="2050637" cy="4406146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7EF9B21-7354-324F-A6E6-0CC4F1140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9457" y="1700093"/>
              <a:ext cx="2050637" cy="1198425"/>
            </a:xfrm>
            <a:custGeom>
              <a:avLst/>
              <a:gdLst>
                <a:gd name="T0" fmla="*/ 423 w 423"/>
                <a:gd name="T1" fmla="*/ 0 h 603"/>
                <a:gd name="T2" fmla="*/ 423 w 423"/>
                <a:gd name="T3" fmla="*/ 392 h 603"/>
                <a:gd name="T4" fmla="*/ 211 w 423"/>
                <a:gd name="T5" fmla="*/ 603 h 603"/>
                <a:gd name="T6" fmla="*/ 0 w 423"/>
                <a:gd name="T7" fmla="*/ 392 h 603"/>
                <a:gd name="T8" fmla="*/ 0 w 423"/>
                <a:gd name="T9" fmla="*/ 0 h 603"/>
                <a:gd name="T10" fmla="*/ 211 w 423"/>
                <a:gd name="T11" fmla="*/ 211 h 603"/>
                <a:gd name="T12" fmla="*/ 423 w 423"/>
                <a:gd name="T1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3">
                  <a:moveTo>
                    <a:pt x="423" y="0"/>
                  </a:moveTo>
                  <a:lnTo>
                    <a:pt x="423" y="392"/>
                  </a:lnTo>
                  <a:lnTo>
                    <a:pt x="211" y="603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BB9D012-1CC6-6D4A-89F8-2867A03D6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9457" y="2767345"/>
              <a:ext cx="2050637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B91BD973-4252-BC45-AC4B-FEBD129E7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9457" y="3838574"/>
              <a:ext cx="2050637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F99CBD9-5B11-F844-9A94-1BDEBA912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9457" y="4905827"/>
              <a:ext cx="2050637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3A91A2-FA25-2A49-8469-36FEE6320D8C}"/>
                  </a:ext>
                </a:extLst>
              </p:cNvPr>
              <p:cNvSpPr txBox="1"/>
              <p:nvPr/>
            </p:nvSpPr>
            <p:spPr>
              <a:xfrm>
                <a:off x="2482653" y="1693316"/>
                <a:ext cx="1945331" cy="49109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ker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de-DE" sz="1600" i="1" kern="0" baseline="-25000">
                          <a:latin typeface="Cambria Math" panose="02040503050406030204" pitchFamily="18" charset="0"/>
                          <a:ea typeface="Cambria Math"/>
                        </a:rPr>
                        <m:t>𝑐𝑜𝑛𝑣</m:t>
                      </m:r>
                      <m:r>
                        <a:rPr lang="de-DE" sz="1600" i="1" kern="0" baseline="-25000">
                          <a:latin typeface="Cambria Math" panose="02040503050406030204" pitchFamily="18" charset="0"/>
                          <a:ea typeface="Cambria Math"/>
                        </a:rPr>
                        <m:t>.=</m:t>
                      </m:r>
                      <m:sSub>
                        <m:sSubPr>
                          <m:ctrlPr>
                            <a:rPr lang="en-US" sz="16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6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kern="0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0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de-DE" sz="1600" i="1" ker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sz="1600" i="1" ker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3A91A2-FA25-2A49-8469-36FEE632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53" y="1693316"/>
                <a:ext cx="1945331" cy="491096"/>
              </a:xfrm>
              <a:prstGeom prst="rect">
                <a:avLst/>
              </a:prstGeom>
              <a:blipFill>
                <a:blip r:embed="rId4"/>
                <a:stretch>
                  <a:fillRect l="-3226" t="-147500" b="-2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32C0CA-9D7B-F148-B70A-66BD3EB0371B}"/>
                  </a:ext>
                </a:extLst>
              </p:cNvPr>
              <p:cNvSpPr txBox="1"/>
              <p:nvPr/>
            </p:nvSpPr>
            <p:spPr>
              <a:xfrm>
                <a:off x="2482653" y="2488415"/>
                <a:ext cx="1945331" cy="78335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ker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de-DE" sz="1600" i="1" kern="0" baseline="-25000">
                          <a:latin typeface="Cambria Math" panose="02040503050406030204" pitchFamily="18" charset="0"/>
                          <a:ea typeface="Cambria Math"/>
                        </a:rPr>
                        <m:t>𝑛𝑒𝑤</m:t>
                      </m:r>
                      <m:r>
                        <a:rPr lang="de-DE" sz="1600" i="1" ker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𝑅</m:t>
                          </m:r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𝑀</m:t>
                          </m:r>
                        </m:sup>
                        <m:e>
                          <m:r>
                            <a:rPr lang="en-US" sz="1600" i="1" ker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kern="0">
                                  <a:latin typeface="Cambria Math"/>
                                </a:rPr>
                                <m:t>𝑅</m:t>
                              </m:r>
                            </m:e>
                          </m:d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1600" i="1" kern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600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𝑠𝑜𝑙</m:t>
                              </m:r>
                              <m:r>
                                <a:rPr lang="de-DE" sz="1600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32C0CA-9D7B-F148-B70A-66BD3EB03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53" y="2488415"/>
                <a:ext cx="1945331" cy="783356"/>
              </a:xfrm>
              <a:prstGeom prst="rect">
                <a:avLst/>
              </a:prstGeom>
              <a:blipFill>
                <a:blip r:embed="rId6"/>
                <a:stretch>
                  <a:fillRect l="-7097" t="-95238" b="-1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4F2960-A9FB-834D-88A9-5AA9F68E7134}"/>
                  </a:ext>
                </a:extLst>
              </p:cNvPr>
              <p:cNvSpPr txBox="1"/>
              <p:nvPr/>
            </p:nvSpPr>
            <p:spPr>
              <a:xfrm>
                <a:off x="5796136" y="2649898"/>
                <a:ext cx="2656014" cy="646331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sz="1200" dirty="0">
                    <a:solidFill>
                      <a:schemeClr val="tx1"/>
                    </a:solidFill>
                  </a:rPr>
                  <a:t>Where: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Number of orthogonal codes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2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</m:t>
                        </m:r>
                        <m:r>
                          <a:rPr lang="de-DE" sz="12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Number of recovered tags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4F2960-A9FB-834D-88A9-5AA9F68E7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2649898"/>
                <a:ext cx="2656014" cy="646331"/>
              </a:xfrm>
              <a:prstGeom prst="rect">
                <a:avLst/>
              </a:prstGeom>
              <a:blipFill>
                <a:blip r:embed="rId7"/>
                <a:stretch>
                  <a:fillRect l="-3333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732D2F4-B2CC-8048-AA04-F6363CCC7D0C}"/>
                  </a:ext>
                </a:extLst>
              </p:cNvPr>
              <p:cNvSpPr txBox="1"/>
              <p:nvPr/>
            </p:nvSpPr>
            <p:spPr>
              <a:xfrm>
                <a:off x="2484884" y="3521754"/>
                <a:ext cx="2231132" cy="78335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indent="-96837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ker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de-DE" sz="1600" i="1" kern="0" baseline="-25000">
                          <a:latin typeface="Cambria Math" panose="02040503050406030204" pitchFamily="18" charset="0"/>
                          <a:ea typeface="Cambria Math"/>
                        </a:rPr>
                        <m:t>𝑛𝑒𝑤</m:t>
                      </m:r>
                      <m:r>
                        <a:rPr lang="de-DE" sz="1600" i="1" ker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𝑅</m:t>
                          </m:r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𝑀</m:t>
                          </m:r>
                        </m:sup>
                        <m:e>
                          <m:r>
                            <a:rPr lang="en-US" sz="1600" i="1" ker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kern="0">
                                  <a:latin typeface="Cambria Math"/>
                                </a:rPr>
                                <m:t>𝑅</m:t>
                              </m:r>
                            </m:e>
                          </m:d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𝑠𝑜𝑙</m:t>
                              </m:r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de-DE" sz="1600" i="1" kern="0" smtClean="0">
                          <a:solidFill>
                            <a:srgbClr val="C00000"/>
                          </a:solidFill>
                          <a:latin typeface="Cambria Math"/>
                        </a:rPr>
                        <m:t>𝑃</m:t>
                      </m:r>
                      <m:r>
                        <a:rPr lang="de-DE" sz="1600" i="1" kern="0" baseline="-25000">
                          <a:solidFill>
                            <a:srgbClr val="C00000"/>
                          </a:solidFill>
                          <a:latin typeface="Cambria Math"/>
                        </a:rPr>
                        <m:t>𝑆</m:t>
                      </m:r>
                      <m:r>
                        <a:rPr lang="de-DE" sz="1600" i="1" kern="0" baseline="-25000">
                          <a:solidFill>
                            <a:srgbClr val="C0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1600" kern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732D2F4-B2CC-8048-AA04-F6363CCC7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884" y="3521754"/>
                <a:ext cx="2231132" cy="783356"/>
              </a:xfrm>
              <a:prstGeom prst="rect">
                <a:avLst/>
              </a:prstGeom>
              <a:blipFill>
                <a:blip r:embed="rId8"/>
                <a:stretch>
                  <a:fillRect l="-6818" t="-93651" r="-1705" b="-1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AC0BEE-BED3-0542-AAC5-456B6498367C}"/>
                  </a:ext>
                </a:extLst>
              </p:cNvPr>
              <p:cNvSpPr txBox="1"/>
              <p:nvPr/>
            </p:nvSpPr>
            <p:spPr>
              <a:xfrm>
                <a:off x="5796136" y="3721127"/>
                <a:ext cx="2656014" cy="646331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sz="1200" dirty="0">
                    <a:solidFill>
                      <a:schemeClr val="tx1"/>
                    </a:solidFill>
                  </a:rPr>
                  <a:t>Where: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: Probability that each replied tag choose a unique orthogonal pilot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AC0BEE-BED3-0542-AAC5-456B64983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3721127"/>
                <a:ext cx="2656014" cy="646331"/>
              </a:xfrm>
              <a:prstGeom prst="rect">
                <a:avLst/>
              </a:prstGeom>
              <a:blipFill>
                <a:blip r:embed="rId9"/>
                <a:stretch>
                  <a:fillRect l="-33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4E3B183-24CD-5141-B91D-B98EB95632E9}"/>
                  </a:ext>
                </a:extLst>
              </p:cNvPr>
              <p:cNvSpPr txBox="1"/>
              <p:nvPr/>
            </p:nvSpPr>
            <p:spPr>
              <a:xfrm>
                <a:off x="2480659" y="4778250"/>
                <a:ext cx="3099453" cy="59490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ker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de-DE" sz="1600" i="1" kern="0" baseline="-25000">
                          <a:latin typeface="Cambria Math" panose="02040503050406030204" pitchFamily="18" charset="0"/>
                          <a:ea typeface="Cambria Math"/>
                        </a:rPr>
                        <m:t>𝑛𝑒𝑤</m:t>
                      </m:r>
                      <m:r>
                        <a:rPr lang="de-DE" sz="1600" i="1" ker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𝑅</m:t>
                          </m:r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𝑀</m:t>
                          </m:r>
                        </m:sup>
                        <m:e>
                          <m:r>
                            <a:rPr lang="en-US" sz="1600" i="1" ker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kern="0">
                                  <a:latin typeface="Cambria Math"/>
                                </a:rPr>
                                <m:t>𝑅</m:t>
                              </m:r>
                            </m:e>
                          </m:d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𝑠𝑜𝑙</m:t>
                              </m:r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r>
                        <a:rPr lang="de-DE" sz="1600" i="1" kern="0">
                          <a:latin typeface="Cambria Math"/>
                        </a:rPr>
                        <m:t>𝑃</m:t>
                      </m:r>
                      <m:r>
                        <a:rPr lang="de-DE" sz="1600" i="1" kern="0" baseline="-25000">
                          <a:latin typeface="Cambria Math"/>
                        </a:rPr>
                        <m:t>𝑆</m:t>
                      </m:r>
                      <m:r>
                        <a:rPr lang="de-DE" sz="1600" i="1" kern="0" baseline="-25000">
                          <a:latin typeface="Cambria Math"/>
                        </a:rPr>
                        <m:t>1∙</m:t>
                      </m:r>
                      <m:r>
                        <a:rPr lang="de-DE" sz="1600" i="1" kern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4E3B183-24CD-5141-B91D-B98EB956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659" y="4778250"/>
                <a:ext cx="3099453" cy="594906"/>
              </a:xfrm>
              <a:prstGeom prst="rect">
                <a:avLst/>
              </a:prstGeom>
              <a:blipFill>
                <a:blip r:embed="rId12"/>
                <a:stretch>
                  <a:fillRect l="-5306" t="-137500" b="-2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7917BB-420E-AD49-A51D-2148580BD668}"/>
                  </a:ext>
                </a:extLst>
              </p:cNvPr>
              <p:cNvSpPr txBox="1"/>
              <p:nvPr/>
            </p:nvSpPr>
            <p:spPr>
              <a:xfrm>
                <a:off x="5796136" y="4711981"/>
                <a:ext cx="2656014" cy="799130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sz="1200" dirty="0">
                    <a:solidFill>
                      <a:schemeClr val="tx1"/>
                    </a:solidFill>
                  </a:rPr>
                  <a:t>Where: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sz="12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de-DE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200" i="1" kern="0" baseline="-250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de-DE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200" i="1" kern="0" baseline="-250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𝑠𝑎</m:t>
                              </m:r>
                              <m:r>
                                <a:rPr lang="en-US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de-DE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200" i="1" kern="0" baseline="-250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𝑠𝑏</m:t>
                              </m:r>
                              <m:r>
                                <a:rPr lang="en-US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𝑅</m:t>
                              </m:r>
                              <m:r>
                                <a:rPr lang="en-US" sz="1200" i="1" kern="0" baseline="-250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𝑠𝑜𝑙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7917BB-420E-AD49-A51D-2148580BD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4711981"/>
                <a:ext cx="2656014" cy="799130"/>
              </a:xfrm>
              <a:prstGeom prst="rect">
                <a:avLst/>
              </a:prstGeom>
              <a:blipFill>
                <a:blip r:embed="rId11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5">
            <a:extLst>
              <a:ext uri="{FF2B5EF4-FFF2-40B4-BE49-F238E27FC236}">
                <a16:creationId xmlns:a16="http://schemas.microsoft.com/office/drawing/2014/main" id="{0C363851-37BA-1543-B24F-8881DE3FE451}"/>
              </a:ext>
            </a:extLst>
          </p:cNvPr>
          <p:cNvSpPr>
            <a:spLocks/>
          </p:cNvSpPr>
          <p:nvPr/>
        </p:nvSpPr>
        <p:spPr bwMode="auto">
          <a:xfrm>
            <a:off x="395536" y="1460608"/>
            <a:ext cx="1945331" cy="1198425"/>
          </a:xfrm>
          <a:custGeom>
            <a:avLst/>
            <a:gdLst>
              <a:gd name="T0" fmla="*/ 423 w 423"/>
              <a:gd name="T1" fmla="*/ 0 h 603"/>
              <a:gd name="T2" fmla="*/ 423 w 423"/>
              <a:gd name="T3" fmla="*/ 392 h 603"/>
              <a:gd name="T4" fmla="*/ 211 w 423"/>
              <a:gd name="T5" fmla="*/ 603 h 603"/>
              <a:gd name="T6" fmla="*/ 0 w 423"/>
              <a:gd name="T7" fmla="*/ 392 h 603"/>
              <a:gd name="T8" fmla="*/ 0 w 423"/>
              <a:gd name="T9" fmla="*/ 0 h 603"/>
              <a:gd name="T10" fmla="*/ 211 w 423"/>
              <a:gd name="T11" fmla="*/ 211 h 603"/>
              <a:gd name="T12" fmla="*/ 423 w 423"/>
              <a:gd name="T13" fmla="*/ 0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3" h="603">
                <a:moveTo>
                  <a:pt x="423" y="0"/>
                </a:moveTo>
                <a:lnTo>
                  <a:pt x="423" y="392"/>
                </a:lnTo>
                <a:lnTo>
                  <a:pt x="211" y="603"/>
                </a:lnTo>
                <a:lnTo>
                  <a:pt x="0" y="392"/>
                </a:lnTo>
                <a:lnTo>
                  <a:pt x="0" y="0"/>
                </a:lnTo>
                <a:lnTo>
                  <a:pt x="211" y="211"/>
                </a:lnTo>
                <a:lnTo>
                  <a:pt x="42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Conventional FSA</a:t>
            </a:r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C0C314CC-2D66-C246-9705-3277A9FC9367}"/>
              </a:ext>
            </a:extLst>
          </p:cNvPr>
          <p:cNvSpPr>
            <a:spLocks/>
          </p:cNvSpPr>
          <p:nvPr/>
        </p:nvSpPr>
        <p:spPr bwMode="auto">
          <a:xfrm>
            <a:off x="395536" y="2527860"/>
            <a:ext cx="1945331" cy="1200412"/>
          </a:xfrm>
          <a:custGeom>
            <a:avLst/>
            <a:gdLst>
              <a:gd name="T0" fmla="*/ 423 w 423"/>
              <a:gd name="T1" fmla="*/ 0 h 604"/>
              <a:gd name="T2" fmla="*/ 423 w 423"/>
              <a:gd name="T3" fmla="*/ 392 h 604"/>
              <a:gd name="T4" fmla="*/ 211 w 423"/>
              <a:gd name="T5" fmla="*/ 604 h 604"/>
              <a:gd name="T6" fmla="*/ 0 w 423"/>
              <a:gd name="T7" fmla="*/ 392 h 604"/>
              <a:gd name="T8" fmla="*/ 0 w 423"/>
              <a:gd name="T9" fmla="*/ 0 h 604"/>
              <a:gd name="T10" fmla="*/ 211 w 423"/>
              <a:gd name="T11" fmla="*/ 211 h 604"/>
              <a:gd name="T12" fmla="*/ 423 w 423"/>
              <a:gd name="T13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3" h="604">
                <a:moveTo>
                  <a:pt x="423" y="0"/>
                </a:moveTo>
                <a:lnTo>
                  <a:pt x="423" y="392"/>
                </a:lnTo>
                <a:lnTo>
                  <a:pt x="211" y="604"/>
                </a:lnTo>
                <a:lnTo>
                  <a:pt x="0" y="392"/>
                </a:lnTo>
                <a:lnTo>
                  <a:pt x="0" y="0"/>
                </a:lnTo>
                <a:lnTo>
                  <a:pt x="211" y="211"/>
                </a:lnTo>
                <a:lnTo>
                  <a:pt x="42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9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ACKs</a:t>
            </a:r>
          </a:p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16BF2EDD-5BA1-494B-8C2C-95679F6F5E2A}"/>
              </a:ext>
            </a:extLst>
          </p:cNvPr>
          <p:cNvSpPr>
            <a:spLocks/>
          </p:cNvSpPr>
          <p:nvPr/>
        </p:nvSpPr>
        <p:spPr bwMode="auto">
          <a:xfrm>
            <a:off x="395536" y="3599089"/>
            <a:ext cx="1945331" cy="1200412"/>
          </a:xfrm>
          <a:custGeom>
            <a:avLst/>
            <a:gdLst>
              <a:gd name="T0" fmla="*/ 423 w 423"/>
              <a:gd name="T1" fmla="*/ 0 h 604"/>
              <a:gd name="T2" fmla="*/ 423 w 423"/>
              <a:gd name="T3" fmla="*/ 392 h 604"/>
              <a:gd name="T4" fmla="*/ 211 w 423"/>
              <a:gd name="T5" fmla="*/ 604 h 604"/>
              <a:gd name="T6" fmla="*/ 0 w 423"/>
              <a:gd name="T7" fmla="*/ 392 h 604"/>
              <a:gd name="T8" fmla="*/ 0 w 423"/>
              <a:gd name="T9" fmla="*/ 0 h 604"/>
              <a:gd name="T10" fmla="*/ 211 w 423"/>
              <a:gd name="T11" fmla="*/ 211 h 604"/>
              <a:gd name="T12" fmla="*/ 423 w 423"/>
              <a:gd name="T13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3" h="604">
                <a:moveTo>
                  <a:pt x="423" y="0"/>
                </a:moveTo>
                <a:lnTo>
                  <a:pt x="423" y="392"/>
                </a:lnTo>
                <a:lnTo>
                  <a:pt x="211" y="604"/>
                </a:lnTo>
                <a:lnTo>
                  <a:pt x="0" y="392"/>
                </a:lnTo>
                <a:lnTo>
                  <a:pt x="0" y="0"/>
                </a:lnTo>
                <a:lnTo>
                  <a:pt x="211" y="211"/>
                </a:lnTo>
                <a:lnTo>
                  <a:pt x="4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1"/>
            <a:endParaRPr lang="en-US" sz="1600" kern="0" dirty="0"/>
          </a:p>
        </p:txBody>
      </p:sp>
      <p:sp>
        <p:nvSpPr>
          <p:cNvPr id="36" name="Freeform 23">
            <a:extLst>
              <a:ext uri="{FF2B5EF4-FFF2-40B4-BE49-F238E27FC236}">
                <a16:creationId xmlns:a16="http://schemas.microsoft.com/office/drawing/2014/main" id="{1D477E48-06A3-8D44-B7C9-AACA54FB1890}"/>
              </a:ext>
            </a:extLst>
          </p:cNvPr>
          <p:cNvSpPr>
            <a:spLocks/>
          </p:cNvSpPr>
          <p:nvPr/>
        </p:nvSpPr>
        <p:spPr bwMode="auto">
          <a:xfrm>
            <a:off x="395536" y="4666342"/>
            <a:ext cx="1945331" cy="1200412"/>
          </a:xfrm>
          <a:custGeom>
            <a:avLst/>
            <a:gdLst>
              <a:gd name="T0" fmla="*/ 423 w 423"/>
              <a:gd name="T1" fmla="*/ 0 h 604"/>
              <a:gd name="T2" fmla="*/ 423 w 423"/>
              <a:gd name="T3" fmla="*/ 392 h 604"/>
              <a:gd name="T4" fmla="*/ 211 w 423"/>
              <a:gd name="T5" fmla="*/ 604 h 604"/>
              <a:gd name="T6" fmla="*/ 0 w 423"/>
              <a:gd name="T7" fmla="*/ 392 h 604"/>
              <a:gd name="T8" fmla="*/ 0 w 423"/>
              <a:gd name="T9" fmla="*/ 0 h 604"/>
              <a:gd name="T10" fmla="*/ 211 w 423"/>
              <a:gd name="T11" fmla="*/ 211 h 604"/>
              <a:gd name="T12" fmla="*/ 423 w 423"/>
              <a:gd name="T13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3" h="604">
                <a:moveTo>
                  <a:pt x="423" y="0"/>
                </a:moveTo>
                <a:lnTo>
                  <a:pt x="423" y="392"/>
                </a:lnTo>
                <a:lnTo>
                  <a:pt x="211" y="604"/>
                </a:lnTo>
                <a:lnTo>
                  <a:pt x="0" y="392"/>
                </a:lnTo>
                <a:lnTo>
                  <a:pt x="0" y="0"/>
                </a:lnTo>
                <a:lnTo>
                  <a:pt x="211" y="211"/>
                </a:lnTo>
                <a:lnTo>
                  <a:pt x="42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0F924A-6B45-C54D-AEE3-6E2C6D454662}"/>
              </a:ext>
            </a:extLst>
          </p:cNvPr>
          <p:cNvSpPr/>
          <p:nvPr/>
        </p:nvSpPr>
        <p:spPr>
          <a:xfrm>
            <a:off x="640816" y="3994408"/>
            <a:ext cx="1511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Unique </a:t>
            </a:r>
          </a:p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Scenario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012042-9F58-D04C-891A-B2DCCBB0AF95}"/>
              </a:ext>
            </a:extLst>
          </p:cNvPr>
          <p:cNvSpPr/>
          <p:nvPr/>
        </p:nvSpPr>
        <p:spPr>
          <a:xfrm>
            <a:off x="517561" y="5086925"/>
            <a:ext cx="1699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Pseudo parallel </a:t>
            </a:r>
          </a:p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446711C7-2CF2-EE4D-8C72-B32DED5C62AF}"/>
                  </a:ext>
                </a:extLst>
              </p:cNvPr>
              <p:cNvSpPr/>
              <p:nvPr/>
            </p:nvSpPr>
            <p:spPr bwMode="auto">
              <a:xfrm>
                <a:off x="5643655" y="1449486"/>
                <a:ext cx="3096345" cy="865471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r>
                  <a:rPr lang="en-US" sz="1200" dirty="0"/>
                  <a:t>Where:</a:t>
                </a:r>
              </a:p>
              <a:p>
                <a:pPr algn="ctr"/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𝑷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𝑹</m:t>
                        </m:r>
                      </m:e>
                    </m:d>
                    <m:r>
                      <a:rPr lang="de-DE" sz="12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de-D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𝑹</m:t>
                            </m:r>
                          </m:den>
                        </m:f>
                      </m:e>
                    </m:d>
                    <m:r>
                      <a:rPr lang="de-DE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sSup>
                      <m:sSupPr>
                        <m:ctrlPr>
                          <a:rPr lang="de-DE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de-DE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de-DE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𝑳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e-DE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𝑹</m:t>
                        </m:r>
                      </m:sup>
                    </m:sSup>
                    <m:r>
                      <a:rPr lang="de-DE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sSup>
                      <m:sSupPr>
                        <m:ctrlPr>
                          <a:rPr lang="de-DE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de-DE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de-DE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de-DE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𝑳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e-DE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𝑹</m:t>
                        </m:r>
                      </m:sup>
                    </m:sSup>
                  </m:oMath>
                </a14:m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446711C7-2CF2-EE4D-8C72-B32DED5C62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3655" y="1449486"/>
                <a:ext cx="3096345" cy="865471"/>
              </a:xfrm>
              <a:prstGeom prst="roundRect">
                <a:avLst/>
              </a:prstGeom>
              <a:blipFill>
                <a:blip r:embed="rId13"/>
                <a:stretch>
                  <a:fillRect l="-810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089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pPr lvl="1"/>
            <a:r>
              <a:rPr lang="en-US" dirty="0"/>
              <a:t>Simulation Results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3EEFB1B-111D-4C41-AD6E-93DC76AF89E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32472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Average reading time comparison</a:t>
            </a:r>
          </a:p>
          <a:p>
            <a:pPr lvl="1"/>
            <a:r>
              <a:rPr lang="en-US" dirty="0"/>
              <a:t>parameters </a:t>
            </a:r>
            <a:endParaRPr lang="en-US" sz="1600" kern="0" dirty="0"/>
          </a:p>
          <a:p>
            <a:pPr marL="360363" lvl="1" indent="0">
              <a:buNone/>
            </a:pPr>
            <a:endParaRPr lang="en-US" sz="1600" kern="0" dirty="0"/>
          </a:p>
          <a:p>
            <a:pPr lvl="1"/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				</a:t>
            </a:r>
          </a:p>
          <a:p>
            <a:endParaRPr lang="en-US" sz="1600" kern="0" dirty="0"/>
          </a:p>
          <a:p>
            <a:pPr lvl="2"/>
            <a:endParaRPr lang="en-US" sz="1600" kern="0" dirty="0"/>
          </a:p>
          <a:p>
            <a:pPr marL="180975" lvl="1" indent="0">
              <a:buFont typeface="Wingdings" pitchFamily="2" charset="2"/>
              <a:buNone/>
            </a:pPr>
            <a:r>
              <a:rPr lang="en-US" kern="0" dirty="0"/>
              <a:t>												</a:t>
            </a:r>
            <a:endParaRPr lang="en-US" sz="1600" kern="0" dirty="0">
              <a:solidFill>
                <a:schemeClr val="tx2">
                  <a:lumMod val="50000"/>
                </a:schemeClr>
              </a:solidFill>
            </a:endParaRPr>
          </a:p>
          <a:p>
            <a:pPr lvl="5"/>
            <a:endParaRPr lang="en-US" sz="1600" i="1" kern="0" dirty="0">
              <a:solidFill>
                <a:schemeClr val="tx2">
                  <a:lumMod val="50000"/>
                </a:schemeClr>
              </a:solidFill>
              <a:latin typeface="Cambria Math"/>
            </a:endParaRPr>
          </a:p>
          <a:p>
            <a:pPr lvl="5"/>
            <a:endParaRPr lang="en-US" kern="0" dirty="0"/>
          </a:p>
          <a:p>
            <a:pPr lvl="2"/>
            <a:endParaRPr lang="en-US" sz="1600" kern="0" dirty="0"/>
          </a:p>
          <a:p>
            <a:pPr lvl="3"/>
            <a:endParaRPr lang="en-US" sz="1600" kern="0" dirty="0"/>
          </a:p>
          <a:p>
            <a:pPr marL="683025" lvl="4"/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2A42B-EEFE-1A42-9B52-A8FF118C9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26392"/>
            <a:ext cx="8143700" cy="35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57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FSA after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08/07/2018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3025155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FECBCF-BF19-4044-9582-E4E16F11263C}"/>
                  </a:ext>
                </a:extLst>
              </p:cNvPr>
              <p:cNvSpPr txBox="1"/>
              <p:nvPr/>
            </p:nvSpPr>
            <p:spPr>
              <a:xfrm>
                <a:off x="3707904" y="1124744"/>
                <a:ext cx="198406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 Aware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FECBCF-BF19-4044-9582-E4E16F112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124744"/>
                <a:ext cx="1984069" cy="830997"/>
              </a:xfrm>
              <a:prstGeom prst="rect">
                <a:avLst/>
              </a:prstGeom>
              <a:blipFill>
                <a:blip r:embed="rId5"/>
                <a:stretch>
                  <a:fillRect l="-1274" t="-1515" r="-637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F10C60CE-3383-5144-AFBF-3F56E1D2A8AB}"/>
              </a:ext>
            </a:extLst>
          </p:cNvPr>
          <p:cNvSpPr/>
          <p:nvPr/>
        </p:nvSpPr>
        <p:spPr bwMode="auto">
          <a:xfrm>
            <a:off x="3557374" y="1124744"/>
            <a:ext cx="357859" cy="720080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52396-E307-2941-A63F-E1313717231F}"/>
              </a:ext>
            </a:extLst>
          </p:cNvPr>
          <p:cNvSpPr/>
          <p:nvPr/>
        </p:nvSpPr>
        <p:spPr>
          <a:xfrm>
            <a:off x="466723" y="1986562"/>
            <a:ext cx="3025156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127566-0DA1-F747-A8A5-B702F27F69E1}"/>
                  </a:ext>
                </a:extLst>
              </p:cNvPr>
              <p:cNvSpPr txBox="1"/>
              <p:nvPr/>
            </p:nvSpPr>
            <p:spPr>
              <a:xfrm>
                <a:off x="3707904" y="1916832"/>
                <a:ext cx="1412759" cy="604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127566-0DA1-F747-A8A5-B702F27F6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916832"/>
                <a:ext cx="1412759" cy="604781"/>
              </a:xfrm>
              <a:prstGeom prst="rect">
                <a:avLst/>
              </a:prstGeom>
              <a:blipFill>
                <a:blip r:embed="rId6"/>
                <a:stretch>
                  <a:fillRect l="-1786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4ED59DC8-EDB2-9B4A-80C1-CF2D76E33513}"/>
              </a:ext>
            </a:extLst>
          </p:cNvPr>
          <p:cNvSpPr/>
          <p:nvPr/>
        </p:nvSpPr>
        <p:spPr>
          <a:xfrm>
            <a:off x="466722" y="2790280"/>
            <a:ext cx="3025157" cy="457200"/>
          </a:xfrm>
          <a:prstGeom prst="rect">
            <a:avLst/>
          </a:prstGeom>
          <a:solidFill>
            <a:srgbClr val="A9C500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Frame length optimization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6F2FA8F-58CC-1647-A7AB-D14A3005D348}"/>
              </a:ext>
            </a:extLst>
          </p:cNvPr>
          <p:cNvSpPr/>
          <p:nvPr/>
        </p:nvSpPr>
        <p:spPr>
          <a:xfrm>
            <a:off x="470200" y="3664252"/>
            <a:ext cx="3021679" cy="457200"/>
          </a:xfrm>
          <a:prstGeom prst="rect">
            <a:avLst/>
          </a:prstGeom>
          <a:solidFill>
            <a:srgbClr val="393950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EPC global C1 G2 modification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CBCE4F16-2F8D-1F47-AD08-EE17A812F3BF}"/>
              </a:ext>
            </a:extLst>
          </p:cNvPr>
          <p:cNvSpPr/>
          <p:nvPr/>
        </p:nvSpPr>
        <p:spPr bwMode="auto">
          <a:xfrm>
            <a:off x="3551435" y="1942971"/>
            <a:ext cx="357859" cy="48765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A0057-B819-1C42-B1CF-9655EA160A43}"/>
              </a:ext>
            </a:extLst>
          </p:cNvPr>
          <p:cNvGrpSpPr/>
          <p:nvPr/>
        </p:nvGrpSpPr>
        <p:grpSpPr>
          <a:xfrm>
            <a:off x="2691228" y="2234735"/>
            <a:ext cx="5985228" cy="3900099"/>
            <a:chOff x="2691228" y="2234735"/>
            <a:chExt cx="5985228" cy="390009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7A83F15-9A4C-BA4B-9C4E-0FF96189CECA}"/>
                </a:ext>
              </a:extLst>
            </p:cNvPr>
            <p:cNvGrpSpPr/>
            <p:nvPr/>
          </p:nvGrpSpPr>
          <p:grpSpPr>
            <a:xfrm>
              <a:off x="2691228" y="4890867"/>
              <a:ext cx="1347228" cy="1243967"/>
              <a:chOff x="1045569" y="4750010"/>
              <a:chExt cx="1347228" cy="124396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D65F3616-ED3F-8942-98D7-F1A4AB7D13C0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6437419D-04FB-964D-A1EA-9D3E93E59B54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37EDFC32-3A5F-3E4B-8292-25ED7A7431AE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94868DA-4321-6D45-96A8-709DBCC776F5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59714DA-6481-2E4E-9F1E-9CBA3E60F3F0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14086949-874C-F545-B59A-DCE50D6C088E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70D3D3D-F40B-7B49-BB0E-867B0AA09B35}"/>
                </a:ext>
              </a:extLst>
            </p:cNvPr>
            <p:cNvGrpSpPr/>
            <p:nvPr/>
          </p:nvGrpSpPr>
          <p:grpSpPr>
            <a:xfrm>
              <a:off x="3868285" y="5253372"/>
              <a:ext cx="1616090" cy="829782"/>
              <a:chOff x="3293222" y="4618261"/>
              <a:chExt cx="1095790" cy="829782"/>
            </a:xfrm>
          </p:grpSpPr>
          <p:sp>
            <p:nvSpPr>
              <p:cNvPr id="51" name="Rectangle 5">
                <a:extLst>
                  <a:ext uri="{FF2B5EF4-FFF2-40B4-BE49-F238E27FC236}">
                    <a16:creationId xmlns:a16="http://schemas.microsoft.com/office/drawing/2014/main" id="{973E8445-223B-DA43-B260-95C5B93A5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8129" y="5029499"/>
                <a:ext cx="730883" cy="418544"/>
              </a:xfrm>
              <a:prstGeom prst="rect">
                <a:avLst/>
              </a:prstGeom>
              <a:solidFill>
                <a:srgbClr val="F3591F"/>
              </a:solidFill>
              <a:ln>
                <a:noFill/>
              </a:ln>
              <a:extLst/>
            </p:spPr>
            <p:txBody>
              <a:bodyPr vert="horz" wrap="square" lIns="91440" tIns="45720" rIns="9144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ABD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60%</a:t>
                </a: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0C5FC3E1-731E-C547-BC7A-6AC4CF16C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222" y="4618261"/>
                <a:ext cx="364907" cy="829781"/>
              </a:xfrm>
              <a:custGeom>
                <a:avLst/>
                <a:gdLst>
                  <a:gd name="T0" fmla="*/ 341 w 341"/>
                  <a:gd name="T1" fmla="*/ 394 h 795"/>
                  <a:gd name="T2" fmla="*/ 0 w 341"/>
                  <a:gd name="T3" fmla="*/ 0 h 795"/>
                  <a:gd name="T4" fmla="*/ 0 w 341"/>
                  <a:gd name="T5" fmla="*/ 400 h 795"/>
                  <a:gd name="T6" fmla="*/ 341 w 341"/>
                  <a:gd name="T7" fmla="*/ 795 h 795"/>
                  <a:gd name="T8" fmla="*/ 341 w 341"/>
                  <a:gd name="T9" fmla="*/ 394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795">
                    <a:moveTo>
                      <a:pt x="341" y="394"/>
                    </a:moveTo>
                    <a:lnTo>
                      <a:pt x="0" y="0"/>
                    </a:lnTo>
                    <a:lnTo>
                      <a:pt x="0" y="400"/>
                    </a:lnTo>
                    <a:lnTo>
                      <a:pt x="341" y="795"/>
                    </a:lnTo>
                    <a:lnTo>
                      <a:pt x="341" y="394"/>
                    </a:lnTo>
                    <a:close/>
                  </a:path>
                </a:pathLst>
              </a:custGeom>
              <a:solidFill>
                <a:srgbClr val="61240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id="{26D652AC-F4ED-574F-A0DE-AF55BE28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222" y="4618261"/>
                <a:ext cx="1095790" cy="411237"/>
              </a:xfrm>
              <a:custGeom>
                <a:avLst/>
                <a:gdLst>
                  <a:gd name="T0" fmla="*/ 682 w 1024"/>
                  <a:gd name="T1" fmla="*/ 0 h 394"/>
                  <a:gd name="T2" fmla="*/ 0 w 1024"/>
                  <a:gd name="T3" fmla="*/ 0 h 394"/>
                  <a:gd name="T4" fmla="*/ 341 w 1024"/>
                  <a:gd name="T5" fmla="*/ 394 h 394"/>
                  <a:gd name="T6" fmla="*/ 1024 w 1024"/>
                  <a:gd name="T7" fmla="*/ 394 h 394"/>
                  <a:gd name="T8" fmla="*/ 682 w 1024"/>
                  <a:gd name="T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4" h="394">
                    <a:moveTo>
                      <a:pt x="682" y="0"/>
                    </a:moveTo>
                    <a:lnTo>
                      <a:pt x="0" y="0"/>
                    </a:lnTo>
                    <a:lnTo>
                      <a:pt x="341" y="394"/>
                    </a:lnTo>
                    <a:lnTo>
                      <a:pt x="1024" y="394"/>
                    </a:lnTo>
                    <a:lnTo>
                      <a:pt x="682" y="0"/>
                    </a:lnTo>
                    <a:close/>
                  </a:path>
                </a:pathLst>
              </a:custGeom>
              <a:solidFill>
                <a:srgbClr val="FABDA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">
                <a:extLst>
                  <a:ext uri="{FF2B5EF4-FFF2-40B4-BE49-F238E27FC236}">
                    <a16:creationId xmlns:a16="http://schemas.microsoft.com/office/drawing/2014/main" id="{52248DAB-CCDF-0443-B367-C5CD34F4F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222" y="4815530"/>
                <a:ext cx="364907" cy="483256"/>
              </a:xfrm>
              <a:custGeom>
                <a:avLst/>
                <a:gdLst>
                  <a:gd name="T0" fmla="*/ 341 w 341"/>
                  <a:gd name="T1" fmla="*/ 395 h 463"/>
                  <a:gd name="T2" fmla="*/ 0 w 341"/>
                  <a:gd name="T3" fmla="*/ 0 h 463"/>
                  <a:gd name="T4" fmla="*/ 0 w 341"/>
                  <a:gd name="T5" fmla="*/ 70 h 463"/>
                  <a:gd name="T6" fmla="*/ 341 w 341"/>
                  <a:gd name="T7" fmla="*/ 463 h 463"/>
                  <a:gd name="T8" fmla="*/ 341 w 341"/>
                  <a:gd name="T9" fmla="*/ 395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463">
                    <a:moveTo>
                      <a:pt x="341" y="395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341" y="463"/>
                    </a:lnTo>
                    <a:lnTo>
                      <a:pt x="341" y="395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ight Arrow 57">
                <a:extLst>
                  <a:ext uri="{FF2B5EF4-FFF2-40B4-BE49-F238E27FC236}">
                    <a16:creationId xmlns:a16="http://schemas.microsoft.com/office/drawing/2014/main" id="{136E5C88-E3BC-374B-BC9F-79B378005B46}"/>
                  </a:ext>
                </a:extLst>
              </p:cNvPr>
              <p:cNvSpPr/>
              <p:nvPr/>
            </p:nvSpPr>
            <p:spPr>
              <a:xfrm>
                <a:off x="3658129" y="5152552"/>
                <a:ext cx="151649" cy="219456"/>
              </a:xfrm>
              <a:prstGeom prst="rightArrow">
                <a:avLst>
                  <a:gd name="adj1" fmla="val 32639"/>
                  <a:gd name="adj2" fmla="val 78823"/>
                </a:avLst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D40AB6A9-5444-CF43-B779-478D54FFC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0782" y="5671918"/>
              <a:ext cx="1510217" cy="403392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ln w="0"/>
                  <a:solidFill>
                    <a:schemeClr val="accent6">
                      <a:lumMod val="9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36%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D5F63F1-E360-1046-8D99-81EB8DC3F7B1}"/>
                </a:ext>
              </a:extLst>
            </p:cNvPr>
            <p:cNvGrpSpPr/>
            <p:nvPr/>
          </p:nvGrpSpPr>
          <p:grpSpPr>
            <a:xfrm>
              <a:off x="3742990" y="4581128"/>
              <a:ext cx="1347228" cy="1243967"/>
              <a:chOff x="1045569" y="4750010"/>
              <a:chExt cx="1347228" cy="1243967"/>
            </a:xfrm>
          </p:grpSpPr>
          <p:sp>
            <p:nvSpPr>
              <p:cNvPr id="82" name="Arc 81">
                <a:extLst>
                  <a:ext uri="{FF2B5EF4-FFF2-40B4-BE49-F238E27FC236}">
                    <a16:creationId xmlns:a16="http://schemas.microsoft.com/office/drawing/2014/main" id="{AF4E50A7-F187-A043-AF96-969F2ABB192E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6E910765-412D-584C-8C33-D2BC554CC15C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59588873-EA9D-094D-88EC-12409DBAF595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C303A8C-E58C-7F42-BA0B-D35F43258B49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C615691-DE95-0648-A344-C27395385535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DFA8777A-C367-2943-8193-FDA9086AA8E8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EDED120-DB40-1045-9435-1319440CE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050" y="4423590"/>
              <a:ext cx="538171" cy="1241017"/>
            </a:xfrm>
            <a:custGeom>
              <a:avLst/>
              <a:gdLst>
                <a:gd name="connsiteX0" fmla="*/ 0 w 364907"/>
                <a:gd name="connsiteY0" fmla="*/ 0 h 1241017"/>
                <a:gd name="connsiteX1" fmla="*/ 364907 w 364907"/>
                <a:gd name="connsiteY1" fmla="*/ 411238 h 1241017"/>
                <a:gd name="connsiteX2" fmla="*/ 364907 w 364907"/>
                <a:gd name="connsiteY2" fmla="*/ 822474 h 1241017"/>
                <a:gd name="connsiteX3" fmla="*/ 364907 w 364907"/>
                <a:gd name="connsiteY3" fmla="*/ 829781 h 1241017"/>
                <a:gd name="connsiteX4" fmla="*/ 364907 w 364907"/>
                <a:gd name="connsiteY4" fmla="*/ 1241017 h 1241017"/>
                <a:gd name="connsiteX5" fmla="*/ 0 w 364907"/>
                <a:gd name="connsiteY5" fmla="*/ 828736 h 1241017"/>
                <a:gd name="connsiteX6" fmla="*/ 0 w 364907"/>
                <a:gd name="connsiteY6" fmla="*/ 417500 h 1241017"/>
                <a:gd name="connsiteX7" fmla="*/ 0 w 364907"/>
                <a:gd name="connsiteY7" fmla="*/ 411236 h 124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1017">
                  <a:moveTo>
                    <a:pt x="0" y="0"/>
                  </a:moveTo>
                  <a:lnTo>
                    <a:pt x="364907" y="411238"/>
                  </a:lnTo>
                  <a:lnTo>
                    <a:pt x="364907" y="822474"/>
                  </a:lnTo>
                  <a:lnTo>
                    <a:pt x="364907" y="829781"/>
                  </a:lnTo>
                  <a:lnTo>
                    <a:pt x="364907" y="1241017"/>
                  </a:lnTo>
                  <a:lnTo>
                    <a:pt x="0" y="828736"/>
                  </a:lnTo>
                  <a:lnTo>
                    <a:pt x="0" y="417500"/>
                  </a:lnTo>
                  <a:lnTo>
                    <a:pt x="0" y="411236"/>
                  </a:lnTo>
                  <a:close/>
                </a:path>
              </a:pathLst>
            </a:custGeom>
            <a:solidFill>
              <a:srgbClr val="0A4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Rectangle 5">
              <a:extLst>
                <a:ext uri="{FF2B5EF4-FFF2-40B4-BE49-F238E27FC236}">
                  <a16:creationId xmlns:a16="http://schemas.microsoft.com/office/drawing/2014/main" id="{A1D01E38-7696-984B-B4D0-916E6EA6E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221" y="4834827"/>
              <a:ext cx="1077919" cy="1248326"/>
            </a:xfrm>
            <a:prstGeom prst="rect">
              <a:avLst/>
            </a:prstGeom>
            <a:solidFill>
              <a:srgbClr val="1AA8FE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6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6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6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6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36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369A55E5-AD8C-1144-A7B1-E55B3902E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050" y="4423589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A3DC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BCCE6A6-9684-194A-9BEA-ED54849C2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9221" y="4960077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D5B2C219-91C2-8546-8610-8F97FBA45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050" y="4620859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05F564-0BE1-D44D-8220-9FCDBA26DEDC}"/>
                </a:ext>
              </a:extLst>
            </p:cNvPr>
            <p:cNvSpPr txBox="1"/>
            <p:nvPr/>
          </p:nvSpPr>
          <p:spPr>
            <a:xfrm>
              <a:off x="5617001" y="5274324"/>
              <a:ext cx="74251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A3DC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70%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FEC5260-FB8B-3545-890D-772D66E91075}"/>
                </a:ext>
              </a:extLst>
            </p:cNvPr>
            <p:cNvGrpSpPr/>
            <p:nvPr/>
          </p:nvGrpSpPr>
          <p:grpSpPr>
            <a:xfrm>
              <a:off x="4793914" y="3843074"/>
              <a:ext cx="1347228" cy="1243967"/>
              <a:chOff x="1045569" y="4750010"/>
              <a:chExt cx="1347228" cy="1243967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C08DB1E4-4ECF-9246-ACE5-A47D381432A7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F5EF9534-DB20-864D-B85C-731424D0316E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8726234F-3483-BD41-8C8D-B2304A93BFB4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834E940-5602-5341-862D-58F08514EE47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A3232-E9C8-444B-A6AB-23F4BAC5D719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35F47463-0168-1245-9BEF-46F3B178EAB8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BF448B4-7CB5-534C-90F7-8CA204369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212" y="3603952"/>
              <a:ext cx="538171" cy="1241017"/>
            </a:xfrm>
            <a:custGeom>
              <a:avLst/>
              <a:gdLst>
                <a:gd name="connsiteX0" fmla="*/ 0 w 364907"/>
                <a:gd name="connsiteY0" fmla="*/ 0 h 1241017"/>
                <a:gd name="connsiteX1" fmla="*/ 364907 w 364907"/>
                <a:gd name="connsiteY1" fmla="*/ 411238 h 1241017"/>
                <a:gd name="connsiteX2" fmla="*/ 364907 w 364907"/>
                <a:gd name="connsiteY2" fmla="*/ 822474 h 1241017"/>
                <a:gd name="connsiteX3" fmla="*/ 364907 w 364907"/>
                <a:gd name="connsiteY3" fmla="*/ 829781 h 1241017"/>
                <a:gd name="connsiteX4" fmla="*/ 364907 w 364907"/>
                <a:gd name="connsiteY4" fmla="*/ 1241017 h 1241017"/>
                <a:gd name="connsiteX5" fmla="*/ 0 w 364907"/>
                <a:gd name="connsiteY5" fmla="*/ 828736 h 1241017"/>
                <a:gd name="connsiteX6" fmla="*/ 0 w 364907"/>
                <a:gd name="connsiteY6" fmla="*/ 417500 h 1241017"/>
                <a:gd name="connsiteX7" fmla="*/ 0 w 364907"/>
                <a:gd name="connsiteY7" fmla="*/ 411236 h 124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1017">
                  <a:moveTo>
                    <a:pt x="0" y="0"/>
                  </a:moveTo>
                  <a:lnTo>
                    <a:pt x="364907" y="411238"/>
                  </a:lnTo>
                  <a:lnTo>
                    <a:pt x="364907" y="822474"/>
                  </a:lnTo>
                  <a:lnTo>
                    <a:pt x="364907" y="829781"/>
                  </a:lnTo>
                  <a:lnTo>
                    <a:pt x="364907" y="1241017"/>
                  </a:lnTo>
                  <a:lnTo>
                    <a:pt x="0" y="828736"/>
                  </a:lnTo>
                  <a:lnTo>
                    <a:pt x="0" y="417500"/>
                  </a:lnTo>
                  <a:lnTo>
                    <a:pt x="0" y="411236"/>
                  </a:lnTo>
                  <a:close/>
                </a:path>
              </a:pathLst>
            </a:custGeom>
            <a:solidFill>
              <a:srgbClr val="444F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81955B7F-D9B8-904C-AAA8-E5E54F792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3383" y="4015188"/>
              <a:ext cx="1077919" cy="2078107"/>
            </a:xfrm>
            <a:prstGeom prst="rect">
              <a:avLst/>
            </a:prstGeom>
            <a:solidFill>
              <a:srgbClr val="A9C50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 dirty="0">
                <a:solidFill>
                  <a:srgbClr val="DDE8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922A37D2-71EF-1A41-AC7E-A0FC50E18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212" y="3603952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DDE89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6E2D2B6D-97F6-1A4F-8C30-2EC983FD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212" y="3801221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6E4058DC-A005-7C49-A2AE-145A5615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383" y="4140439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114401-5A6D-174F-AADB-12F192D8267B}"/>
                </a:ext>
              </a:extLst>
            </p:cNvPr>
            <p:cNvSpPr txBox="1"/>
            <p:nvPr/>
          </p:nvSpPr>
          <p:spPr>
            <a:xfrm>
              <a:off x="6638014" y="4845226"/>
              <a:ext cx="85632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solidFill>
                    <a:srgbClr val="DDE8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90%</a:t>
              </a:r>
              <a:endParaRPr lang="en-US" sz="3000" dirty="0">
                <a:latin typeface="+mj-lt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957CD76-9F5C-E947-A138-923E737D03FC}"/>
                </a:ext>
              </a:extLst>
            </p:cNvPr>
            <p:cNvGrpSpPr/>
            <p:nvPr/>
          </p:nvGrpSpPr>
          <p:grpSpPr>
            <a:xfrm>
              <a:off x="5787082" y="2988424"/>
              <a:ext cx="1347228" cy="1243967"/>
              <a:chOff x="1045569" y="4750010"/>
              <a:chExt cx="1347228" cy="1243967"/>
            </a:xfrm>
          </p:grpSpPr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F17307EE-17CE-D546-932B-D142765D8AC0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0C5A9B8-8CD3-B644-B966-9F9FE1314716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858634EE-B2EB-BE4E-BFB2-86EF7B308F7F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4767F7B-F9A3-0849-B7D4-B7371678E51B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8DC2652-BEA3-904C-A31D-296431DC208E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007D61E8-2F51-714A-9185-7E9FE49BB437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AF87E17-2B5F-ED49-8ED9-4E32E8A08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238" y="2774171"/>
              <a:ext cx="538171" cy="1244671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33DA674B-403A-B849-82CA-39913663F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409" y="3185408"/>
              <a:ext cx="1077919" cy="2907887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 dirty="0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7E9A883-C0C5-3148-BD46-26AD26890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238" y="2774171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252BF68D-8FC6-6941-AD98-9906D5D01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238" y="2971440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4">
              <a:extLst>
                <a:ext uri="{FF2B5EF4-FFF2-40B4-BE49-F238E27FC236}">
                  <a16:creationId xmlns:a16="http://schemas.microsoft.com/office/drawing/2014/main" id="{24F69A1D-6DE0-E342-98E5-5A8C7BB91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3409" y="3310658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3D65A8-F470-E441-80F3-D5B0DB4B4D41}"/>
                </a:ext>
              </a:extLst>
            </p:cNvPr>
            <p:cNvSpPr txBox="1"/>
            <p:nvPr/>
          </p:nvSpPr>
          <p:spPr>
            <a:xfrm>
              <a:off x="7566857" y="4068361"/>
              <a:ext cx="11095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B0B0B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100%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58F34C2-D4CF-C747-A5CA-4E394C674E5E}"/>
                </a:ext>
              </a:extLst>
            </p:cNvPr>
            <p:cNvGrpSpPr/>
            <p:nvPr/>
          </p:nvGrpSpPr>
          <p:grpSpPr>
            <a:xfrm>
              <a:off x="7079993" y="2234735"/>
              <a:ext cx="1347228" cy="1243967"/>
              <a:chOff x="1045569" y="4750010"/>
              <a:chExt cx="1347228" cy="1243967"/>
            </a:xfrm>
          </p:grpSpPr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8A699492-9E74-4040-B1FD-F7C726C98056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0520BD16-6A16-E546-A1DD-9E2F39B30771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4712DCA4-5B5F-0243-9249-BF9971BD65A6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46B8109A-7476-1040-807C-1A39C05DE34A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88F62A8-66D6-D643-BD1C-6A8D82E9DC8D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id="{58A72F48-169B-8140-8637-C1172914D0E2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7139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08/07/2018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Improvements</a:t>
              </a:r>
              <a:r>
                <a:rPr lang="en-US" sz="2400" b="1" dirty="0"/>
                <a:t> of the </a:t>
              </a:r>
              <a:r>
                <a:rPr lang="en-US" sz="2400" b="1" dirty="0" err="1"/>
                <a:t>EPCglobal</a:t>
              </a:r>
              <a:r>
                <a:rPr lang="en-US" sz="2400" b="1" dirty="0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356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Inhaltsplatzhalter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/>
              <a:t>Hazem </a:t>
            </a:r>
            <a:r>
              <a:rPr lang="de-DE" err="1"/>
              <a:t>Elsaid</a:t>
            </a:r>
            <a:r>
              <a:rPr lang="de-DE"/>
              <a:t> Ibrahim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err="1"/>
              <a:t>Hazem.a.elsaid@fau.de</a:t>
            </a:r>
            <a:endParaRPr lang="de-DE"/>
          </a:p>
        </p:txBody>
      </p:sp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C8B9B86D-8A5C-CD47-8AAC-AC569B078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452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7E28-CEEC-2349-A4F7-D3584D414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AB53E-0C65-7446-BA9E-40CA92CF5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A409B82-CF96-A24A-B605-5358353ECD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A7894-3E11-E140-A758-C2F0E9A984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1F65E02-F21E-0846-9C0D-E76FE52024EC}" type="datetime3">
              <a:rPr lang="de-DE" smtClean="0"/>
              <a:t>08/07/2018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46B46-9F2A-D243-9AA8-6228282B6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75089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defTabSz="503238" eaLnBrk="1" hangingPunct="1"/>
            <a:r>
              <a:rPr lang="de-DE" err="1"/>
              <a:t>Graphic</a:t>
            </a:r>
            <a:r>
              <a:rPr lang="de-DE"/>
              <a:t> </a:t>
            </a:r>
            <a:r>
              <a:rPr lang="de-DE" err="1"/>
              <a:t>elements</a:t>
            </a:r>
            <a:br>
              <a:rPr lang="de-DE"/>
            </a:br>
            <a:r>
              <a:rPr lang="de-DE" err="1"/>
              <a:t>Boxes</a:t>
            </a:r>
            <a:r>
              <a:rPr lang="de-DE"/>
              <a:t>, </a:t>
            </a:r>
            <a:r>
              <a:rPr lang="de-DE" err="1"/>
              <a:t>arrows</a:t>
            </a:r>
            <a:r>
              <a:rPr lang="de-DE"/>
              <a:t>, </a:t>
            </a:r>
            <a:r>
              <a:rPr lang="de-DE" err="1"/>
              <a:t>bonds</a:t>
            </a:r>
            <a:r>
              <a:rPr lang="de-DE"/>
              <a:t> and </a:t>
            </a:r>
            <a:r>
              <a:rPr lang="de-DE" err="1"/>
              <a:t>lines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66725" y="1700807"/>
            <a:ext cx="8208000" cy="4392489"/>
          </a:xfrm>
        </p:spPr>
        <p:txBody>
          <a:bodyPr/>
          <a:lstStyle/>
          <a:p>
            <a:r>
              <a:rPr lang="de-DE" err="1"/>
              <a:t>Following</a:t>
            </a:r>
            <a:r>
              <a:rPr lang="de-DE"/>
              <a:t> </a:t>
            </a:r>
            <a:r>
              <a:rPr lang="de-DE" err="1"/>
              <a:t>elements</a:t>
            </a:r>
            <a:r>
              <a:rPr lang="de-DE"/>
              <a:t> </a:t>
            </a:r>
            <a:r>
              <a:rPr lang="de-DE" err="1"/>
              <a:t>could</a:t>
            </a:r>
            <a:r>
              <a:rPr lang="de-DE"/>
              <a:t> be copy/</a:t>
            </a:r>
            <a:r>
              <a:rPr lang="de-DE" err="1"/>
              <a:t>pasted</a:t>
            </a:r>
            <a:r>
              <a:rPr lang="de-DE"/>
              <a:t> in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presentation</a:t>
            </a:r>
            <a:endParaRPr lang="de-DE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466725" y="3102011"/>
            <a:ext cx="433388" cy="431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>
              <a:solidFill>
                <a:schemeClr val="bg2"/>
              </a:solidFill>
            </a:endParaRP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1042988" y="3102011"/>
            <a:ext cx="1081087" cy="7921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2" name="Rectangle 30"/>
          <p:cNvSpPr>
            <a:spLocks noChangeArrowheads="1"/>
          </p:cNvSpPr>
          <p:nvPr/>
        </p:nvSpPr>
        <p:spPr bwMode="auto">
          <a:xfrm>
            <a:off x="2266950" y="3102011"/>
            <a:ext cx="2305050" cy="6397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72000">
            <a:spAutoFit/>
          </a:bodyPr>
          <a:lstStyle/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 err="1"/>
              <a:t>Coloured</a:t>
            </a:r>
            <a:r>
              <a:rPr lang="de-DE" sz="1400"/>
              <a:t> box </a:t>
            </a:r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Grey</a:t>
            </a:r>
          </a:p>
        </p:txBody>
      </p:sp>
      <p:sp>
        <p:nvSpPr>
          <p:cNvPr id="9223" name="AutoShape 16"/>
          <p:cNvSpPr>
            <a:spLocks noChangeArrowheads="1"/>
          </p:cNvSpPr>
          <p:nvPr/>
        </p:nvSpPr>
        <p:spPr bwMode="auto">
          <a:xfrm>
            <a:off x="5940425" y="3821148"/>
            <a:ext cx="287338" cy="576263"/>
          </a:xfrm>
          <a:prstGeom prst="leftArrow">
            <a:avLst>
              <a:gd name="adj1" fmla="val 47917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4" name="AutoShape 17"/>
          <p:cNvSpPr>
            <a:spLocks noChangeArrowheads="1"/>
          </p:cNvSpPr>
          <p:nvPr/>
        </p:nvSpPr>
        <p:spPr bwMode="auto">
          <a:xfrm>
            <a:off x="6516688" y="3821148"/>
            <a:ext cx="287337" cy="576263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5" name="AutoShape 18"/>
          <p:cNvSpPr>
            <a:spLocks noChangeArrowheads="1"/>
          </p:cNvSpPr>
          <p:nvPr/>
        </p:nvSpPr>
        <p:spPr bwMode="auto">
          <a:xfrm>
            <a:off x="6877050" y="4110073"/>
            <a:ext cx="574675" cy="287338"/>
          </a:xfrm>
          <a:prstGeom prst="upArrow">
            <a:avLst>
              <a:gd name="adj1" fmla="val 37500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6" name="AutoShape 19"/>
          <p:cNvSpPr>
            <a:spLocks noChangeArrowheads="1"/>
          </p:cNvSpPr>
          <p:nvPr/>
        </p:nvSpPr>
        <p:spPr bwMode="auto">
          <a:xfrm>
            <a:off x="7524750" y="4110073"/>
            <a:ext cx="576263" cy="287338"/>
          </a:xfrm>
          <a:prstGeom prst="downArrow">
            <a:avLst>
              <a:gd name="adj1" fmla="val 42704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7" name="AutoShape 20"/>
          <p:cNvSpPr>
            <a:spLocks noChangeArrowheads="1"/>
          </p:cNvSpPr>
          <p:nvPr/>
        </p:nvSpPr>
        <p:spPr bwMode="auto">
          <a:xfrm>
            <a:off x="4787900" y="3678273"/>
            <a:ext cx="431800" cy="287338"/>
          </a:xfrm>
          <a:prstGeom prst="leftArrow">
            <a:avLst>
              <a:gd name="adj1" fmla="val 53120"/>
              <a:gd name="adj2" fmla="val 51163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8" name="AutoShape 21"/>
          <p:cNvSpPr>
            <a:spLocks noChangeArrowheads="1"/>
          </p:cNvSpPr>
          <p:nvPr/>
        </p:nvSpPr>
        <p:spPr bwMode="auto">
          <a:xfrm>
            <a:off x="5364163" y="3678273"/>
            <a:ext cx="431800" cy="288925"/>
          </a:xfrm>
          <a:prstGeom prst="rightArrow">
            <a:avLst>
              <a:gd name="adj1" fmla="val 50000"/>
              <a:gd name="adj2" fmla="val 49402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9" name="Line 22"/>
          <p:cNvSpPr>
            <a:spLocks noChangeShapeType="1"/>
          </p:cNvSpPr>
          <p:nvPr/>
        </p:nvSpPr>
        <p:spPr bwMode="auto">
          <a:xfrm>
            <a:off x="4932363" y="3244886"/>
            <a:ext cx="360362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0" name="Line 23"/>
          <p:cNvSpPr>
            <a:spLocks noChangeShapeType="1"/>
          </p:cNvSpPr>
          <p:nvPr/>
        </p:nvSpPr>
        <p:spPr bwMode="auto">
          <a:xfrm flipV="1">
            <a:off x="4932363" y="3533811"/>
            <a:ext cx="287337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1" name="Line 24"/>
          <p:cNvSpPr>
            <a:spLocks noChangeShapeType="1"/>
          </p:cNvSpPr>
          <p:nvPr/>
        </p:nvSpPr>
        <p:spPr bwMode="auto">
          <a:xfrm flipH="1">
            <a:off x="5321300" y="3244886"/>
            <a:ext cx="360363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2" name="Line 25"/>
          <p:cNvSpPr>
            <a:spLocks noChangeShapeType="1"/>
          </p:cNvSpPr>
          <p:nvPr/>
        </p:nvSpPr>
        <p:spPr bwMode="auto">
          <a:xfrm flipH="1">
            <a:off x="5364163" y="3533811"/>
            <a:ext cx="3175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3" name="Line 26"/>
          <p:cNvSpPr>
            <a:spLocks noChangeShapeType="1"/>
          </p:cNvSpPr>
          <p:nvPr/>
        </p:nvSpPr>
        <p:spPr bwMode="auto">
          <a:xfrm>
            <a:off x="4932363" y="4110073"/>
            <a:ext cx="719137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non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4" name="Rectangle 28"/>
          <p:cNvSpPr>
            <a:spLocks noChangeArrowheads="1"/>
          </p:cNvSpPr>
          <p:nvPr/>
        </p:nvSpPr>
        <p:spPr bwMode="auto">
          <a:xfrm>
            <a:off x="5940425" y="3102011"/>
            <a:ext cx="2736850" cy="6397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72000">
            <a:spAutoFit/>
          </a:bodyPr>
          <a:lstStyle/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 err="1"/>
              <a:t>Arrows</a:t>
            </a:r>
            <a:r>
              <a:rPr lang="de-DE" sz="1400"/>
              <a:t> and </a:t>
            </a:r>
            <a:r>
              <a:rPr lang="de-DE" sz="1400" err="1"/>
              <a:t>bonds</a:t>
            </a:r>
            <a:endParaRPr lang="de-DE" sz="1400"/>
          </a:p>
          <a:p>
            <a:pPr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 err="1"/>
              <a:t>LIKE-blue</a:t>
            </a:r>
            <a:endParaRPr lang="de-DE" sz="1400"/>
          </a:p>
        </p:txBody>
      </p:sp>
      <p:sp>
        <p:nvSpPr>
          <p:cNvPr id="9235" name="Line 6"/>
          <p:cNvSpPr>
            <a:spLocks noChangeShapeType="1"/>
          </p:cNvSpPr>
          <p:nvPr/>
        </p:nvSpPr>
        <p:spPr bwMode="auto">
          <a:xfrm>
            <a:off x="5364163" y="4686336"/>
            <a:ext cx="431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6" name="Line 7"/>
          <p:cNvSpPr>
            <a:spLocks noChangeShapeType="1"/>
          </p:cNvSpPr>
          <p:nvPr/>
        </p:nvSpPr>
        <p:spPr bwMode="auto">
          <a:xfrm>
            <a:off x="4787900" y="4686336"/>
            <a:ext cx="4318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7" name="Line 8"/>
          <p:cNvSpPr>
            <a:spLocks noChangeShapeType="1"/>
          </p:cNvSpPr>
          <p:nvPr/>
        </p:nvSpPr>
        <p:spPr bwMode="auto">
          <a:xfrm>
            <a:off x="4787900" y="4829211"/>
            <a:ext cx="4318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8" name="Line 9"/>
          <p:cNvSpPr>
            <a:spLocks noChangeShapeType="1"/>
          </p:cNvSpPr>
          <p:nvPr/>
        </p:nvSpPr>
        <p:spPr bwMode="auto">
          <a:xfrm>
            <a:off x="5364163" y="4829211"/>
            <a:ext cx="43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9" name="Line 10"/>
          <p:cNvSpPr>
            <a:spLocks noChangeShapeType="1"/>
          </p:cNvSpPr>
          <p:nvPr/>
        </p:nvSpPr>
        <p:spPr bwMode="auto">
          <a:xfrm>
            <a:off x="4787900" y="4973673"/>
            <a:ext cx="4318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0" name="Line 11"/>
          <p:cNvSpPr>
            <a:spLocks noChangeShapeType="1"/>
          </p:cNvSpPr>
          <p:nvPr/>
        </p:nvSpPr>
        <p:spPr bwMode="auto">
          <a:xfrm>
            <a:off x="4787900" y="5118136"/>
            <a:ext cx="431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1" name="Line 12"/>
          <p:cNvSpPr>
            <a:spLocks noChangeShapeType="1"/>
          </p:cNvSpPr>
          <p:nvPr/>
        </p:nvSpPr>
        <p:spPr bwMode="auto">
          <a:xfrm>
            <a:off x="4787900" y="5261011"/>
            <a:ext cx="4318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2" name="Line 13"/>
          <p:cNvSpPr>
            <a:spLocks noChangeShapeType="1"/>
          </p:cNvSpPr>
          <p:nvPr/>
        </p:nvSpPr>
        <p:spPr bwMode="auto">
          <a:xfrm>
            <a:off x="4787900" y="5405473"/>
            <a:ext cx="431800" cy="0"/>
          </a:xfrm>
          <a:prstGeom prst="line">
            <a:avLst/>
          </a:prstGeom>
          <a:noFill/>
          <a:ln w="635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3" name="Rectangle 14"/>
          <p:cNvSpPr>
            <a:spLocks noChangeArrowheads="1"/>
          </p:cNvSpPr>
          <p:nvPr/>
        </p:nvSpPr>
        <p:spPr bwMode="auto">
          <a:xfrm>
            <a:off x="469900" y="4548223"/>
            <a:ext cx="431800" cy="43180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44" name="Rectangle 15"/>
          <p:cNvSpPr>
            <a:spLocks noChangeArrowheads="1"/>
          </p:cNvSpPr>
          <p:nvPr/>
        </p:nvSpPr>
        <p:spPr bwMode="auto">
          <a:xfrm>
            <a:off x="1042988" y="4548223"/>
            <a:ext cx="1081087" cy="1081088"/>
          </a:xfrm>
          <a:prstGeom prst="rect">
            <a:avLst/>
          </a:prstGeom>
          <a:solidFill>
            <a:schemeClr val="bg1"/>
          </a:solidFill>
          <a:ln w="1016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45" name="Rectangle 27"/>
          <p:cNvSpPr>
            <a:spLocks noChangeArrowheads="1"/>
          </p:cNvSpPr>
          <p:nvPr/>
        </p:nvSpPr>
        <p:spPr bwMode="auto">
          <a:xfrm>
            <a:off x="5940425" y="4541873"/>
            <a:ext cx="2736850" cy="112471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54000">
            <a:spAutoFit/>
          </a:bodyPr>
          <a:lstStyle/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/>
              <a:t>Lines </a:t>
            </a:r>
          </a:p>
          <a:p>
            <a:pPr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Line </a:t>
            </a:r>
            <a:r>
              <a:rPr lang="de-DE" sz="1400" err="1"/>
              <a:t>width</a:t>
            </a:r>
            <a:r>
              <a:rPr lang="de-DE" sz="1400"/>
              <a:t> </a:t>
            </a:r>
            <a:r>
              <a:rPr lang="de-DE" sz="1400" err="1"/>
              <a:t>dashed</a:t>
            </a:r>
            <a:r>
              <a:rPr lang="de-DE" sz="1400"/>
              <a:t>: 1 pt</a:t>
            </a:r>
          </a:p>
          <a:p>
            <a:pPr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Line </a:t>
            </a:r>
            <a:r>
              <a:rPr lang="de-DE" sz="1400" err="1"/>
              <a:t>width</a:t>
            </a:r>
            <a:r>
              <a:rPr lang="de-DE" sz="1400"/>
              <a:t> </a:t>
            </a:r>
            <a:r>
              <a:rPr lang="de-DE" sz="1400" err="1"/>
              <a:t>drawn</a:t>
            </a:r>
            <a:r>
              <a:rPr lang="de-DE" sz="1400"/>
              <a:t> </a:t>
            </a:r>
            <a:r>
              <a:rPr lang="de-DE" sz="1400" err="1"/>
              <a:t>througt</a:t>
            </a:r>
            <a:r>
              <a:rPr lang="de-DE" sz="1400"/>
              <a:t>: 1, 2, 3, 4 and 5 pt</a:t>
            </a:r>
          </a:p>
        </p:txBody>
      </p:sp>
      <p:sp>
        <p:nvSpPr>
          <p:cNvPr id="9246" name="Rectangle 29"/>
          <p:cNvSpPr>
            <a:spLocks noChangeArrowheads="1"/>
          </p:cNvSpPr>
          <p:nvPr/>
        </p:nvSpPr>
        <p:spPr bwMode="auto">
          <a:xfrm>
            <a:off x="2266950" y="4537111"/>
            <a:ext cx="2305050" cy="141710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54000">
            <a:spAutoFit/>
          </a:bodyPr>
          <a:lstStyle/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/>
              <a:t>Box </a:t>
            </a:r>
            <a:r>
              <a:rPr lang="de-DE" sz="1400" err="1"/>
              <a:t>with</a:t>
            </a:r>
            <a:r>
              <a:rPr lang="de-DE" sz="1400"/>
              <a:t> </a:t>
            </a:r>
            <a:r>
              <a:rPr lang="de-DE" sz="1400" err="1"/>
              <a:t>outline</a:t>
            </a:r>
            <a:endParaRPr lang="de-DE" sz="1400"/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Line </a:t>
            </a:r>
            <a:r>
              <a:rPr lang="de-DE" sz="1400" err="1"/>
              <a:t>width</a:t>
            </a:r>
            <a:r>
              <a:rPr lang="de-DE" sz="1400"/>
              <a:t> </a:t>
            </a:r>
            <a:r>
              <a:rPr lang="de-DE" sz="1400" err="1"/>
              <a:t>depending</a:t>
            </a:r>
            <a:r>
              <a:rPr lang="de-DE" sz="1400"/>
              <a:t> on the box </a:t>
            </a:r>
            <a:r>
              <a:rPr lang="de-DE" sz="1400" err="1"/>
              <a:t>size</a:t>
            </a:r>
            <a:r>
              <a:rPr lang="de-DE" sz="1400"/>
              <a:t> 2, 4, 6, 8 pt</a:t>
            </a:r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Small box  &lt;–&gt; </a:t>
            </a:r>
            <a:r>
              <a:rPr lang="de-DE" sz="1400" err="1"/>
              <a:t>thin</a:t>
            </a:r>
            <a:r>
              <a:rPr lang="de-DE" sz="1400"/>
              <a:t> </a:t>
            </a:r>
            <a:r>
              <a:rPr lang="de-DE" sz="1400" err="1"/>
              <a:t>line</a:t>
            </a:r>
            <a:endParaRPr lang="de-DE" sz="1400"/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Big box &lt; –&gt; </a:t>
            </a:r>
            <a:r>
              <a:rPr lang="de-DE" sz="1400" err="1"/>
              <a:t>thick</a:t>
            </a:r>
            <a:r>
              <a:rPr lang="de-DE" sz="1400"/>
              <a:t> </a:t>
            </a:r>
            <a:r>
              <a:rPr lang="de-DE" sz="1400" err="1"/>
              <a:t>line</a:t>
            </a:r>
            <a:endParaRPr lang="de-DE" sz="1400"/>
          </a:p>
        </p:txBody>
      </p:sp>
      <p:sp>
        <p:nvSpPr>
          <p:cNvPr id="9247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D13216-A6AC-7043-B2A7-D6AC5D30DD6B}" type="datetime3">
              <a:rPr lang="de-DE" smtClean="0"/>
              <a:t>08/07/2018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Bogen 70">
            <a:extLst>
              <a:ext uri="{FF2B5EF4-FFF2-40B4-BE49-F238E27FC236}">
                <a16:creationId xmlns:a16="http://schemas.microsoft.com/office/drawing/2014/main" id="{908BB711-EC10-114F-88B1-1DC2F236D587}"/>
              </a:ext>
            </a:extLst>
          </p:cNvPr>
          <p:cNvSpPr/>
          <p:nvPr/>
        </p:nvSpPr>
        <p:spPr>
          <a:xfrm rot="3128449">
            <a:off x="5722719" y="2167081"/>
            <a:ext cx="591489" cy="670874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Bogen 71">
            <a:extLst>
              <a:ext uri="{FF2B5EF4-FFF2-40B4-BE49-F238E27FC236}">
                <a16:creationId xmlns:a16="http://schemas.microsoft.com/office/drawing/2014/main" id="{9FE8D2FC-4689-C448-B99D-79593D6A4E81}"/>
              </a:ext>
            </a:extLst>
          </p:cNvPr>
          <p:cNvSpPr/>
          <p:nvPr/>
        </p:nvSpPr>
        <p:spPr>
          <a:xfrm rot="2911622">
            <a:off x="5714908" y="2076874"/>
            <a:ext cx="876357" cy="1011403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Bogen 72">
            <a:extLst>
              <a:ext uri="{FF2B5EF4-FFF2-40B4-BE49-F238E27FC236}">
                <a16:creationId xmlns:a16="http://schemas.microsoft.com/office/drawing/2014/main" id="{0CEBDD3B-54E2-5842-9AC7-E675FC9BEBAF}"/>
              </a:ext>
            </a:extLst>
          </p:cNvPr>
          <p:cNvSpPr/>
          <p:nvPr/>
        </p:nvSpPr>
        <p:spPr>
          <a:xfrm rot="2870662">
            <a:off x="5693173" y="1949952"/>
            <a:ext cx="1135431" cy="1313352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Bogen 73">
            <a:extLst>
              <a:ext uri="{FF2B5EF4-FFF2-40B4-BE49-F238E27FC236}">
                <a16:creationId xmlns:a16="http://schemas.microsoft.com/office/drawing/2014/main" id="{B9F66990-A635-D44E-9B58-1A214187502C}"/>
              </a:ext>
            </a:extLst>
          </p:cNvPr>
          <p:cNvSpPr/>
          <p:nvPr/>
        </p:nvSpPr>
        <p:spPr>
          <a:xfrm rot="2447006">
            <a:off x="5813262" y="1850793"/>
            <a:ext cx="1385668" cy="1568048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ogen 74">
            <a:extLst>
              <a:ext uri="{FF2B5EF4-FFF2-40B4-BE49-F238E27FC236}">
                <a16:creationId xmlns:a16="http://schemas.microsoft.com/office/drawing/2014/main" id="{B54647BD-73C7-AD4E-BA93-33D325865741}"/>
              </a:ext>
            </a:extLst>
          </p:cNvPr>
          <p:cNvSpPr/>
          <p:nvPr/>
        </p:nvSpPr>
        <p:spPr>
          <a:xfrm rot="2478378">
            <a:off x="5889092" y="1698645"/>
            <a:ext cx="1658644" cy="1853824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 dirty="0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 dirty="0">
                  <a:solidFill>
                    <a:srgbClr val="001E64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F5715B33-0517-7046-B546-200834097EC9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[2]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3BE7193-3B07-5846-B2BF-B1109B9557F2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45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6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RFID Reading Efficiency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08/07/2018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A0F068-E1BA-A44C-970B-1E9FD0BCC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328" y="2711568"/>
            <a:ext cx="5046460" cy="272131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CCE8084-EDD6-F746-8120-6191D88FED35}"/>
              </a:ext>
            </a:extLst>
          </p:cNvPr>
          <p:cNvGrpSpPr/>
          <p:nvPr/>
        </p:nvGrpSpPr>
        <p:grpSpPr>
          <a:xfrm>
            <a:off x="7023404" y="2767833"/>
            <a:ext cx="1624360" cy="3319124"/>
            <a:chOff x="7149047" y="2774171"/>
            <a:chExt cx="1624360" cy="331912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FC7936D-CB8E-1E45-B3B9-014072F07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696913" cy="1374910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C527CBE-86BE-7F47-A273-11284B904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5488" y="3185408"/>
              <a:ext cx="1077919" cy="2907887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 dirty="0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015BE26-DE9D-D848-B998-C0FD0D15C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71593F7C-D714-5C44-BB3F-3E0964EB4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723" y="2961948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2F679194-FBF7-3E40-A499-ABA13827D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488" y="3310658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342278C-3F8D-E448-A5AA-6712090E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3536792"/>
              <a:ext cx="537505" cy="1484374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7E4C4FF-1E92-904A-A3F4-AC772E398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9047" y="3373185"/>
              <a:ext cx="552154" cy="2411939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D9A073E-C224-B240-82C5-5FB86BF27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8" y="4715735"/>
              <a:ext cx="542048" cy="1373757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86" name="Cloud Callout 85">
            <a:extLst>
              <a:ext uri="{FF2B5EF4-FFF2-40B4-BE49-F238E27FC236}">
                <a16:creationId xmlns:a16="http://schemas.microsoft.com/office/drawing/2014/main" id="{807C47FA-15E0-9741-9C89-04D30BABE50F}"/>
              </a:ext>
            </a:extLst>
          </p:cNvPr>
          <p:cNvSpPr/>
          <p:nvPr/>
        </p:nvSpPr>
        <p:spPr bwMode="auto">
          <a:xfrm>
            <a:off x="1259632" y="3304320"/>
            <a:ext cx="2088232" cy="853080"/>
          </a:xfrm>
          <a:prstGeom prst="cloudCallout">
            <a:avLst>
              <a:gd name="adj1" fmla="val 50511"/>
              <a:gd name="adj2" fmla="val 66066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Optimized??</a:t>
            </a:r>
          </a:p>
        </p:txBody>
      </p:sp>
      <p:sp>
        <p:nvSpPr>
          <p:cNvPr id="67" name="Cloud Callout 66">
            <a:extLst>
              <a:ext uri="{FF2B5EF4-FFF2-40B4-BE49-F238E27FC236}">
                <a16:creationId xmlns:a16="http://schemas.microsoft.com/office/drawing/2014/main" id="{AFB80146-9029-334F-9129-29B0617C1C1F}"/>
              </a:ext>
            </a:extLst>
          </p:cNvPr>
          <p:cNvSpPr/>
          <p:nvPr/>
        </p:nvSpPr>
        <p:spPr bwMode="auto">
          <a:xfrm>
            <a:off x="3203848" y="2453904"/>
            <a:ext cx="1847726" cy="838629"/>
          </a:xfrm>
          <a:prstGeom prst="cloudCallout">
            <a:avLst>
              <a:gd name="adj1" fmla="val 29231"/>
              <a:gd name="adj2" fmla="val 106409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yet!!</a:t>
            </a:r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5A0E0199-6A2A-8A4D-976F-084E3FA86B52}"/>
              </a:ext>
            </a:extLst>
          </p:cNvPr>
          <p:cNvSpPr>
            <a:spLocks/>
          </p:cNvSpPr>
          <p:nvPr/>
        </p:nvSpPr>
        <p:spPr bwMode="auto">
          <a:xfrm>
            <a:off x="1331640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sp>
        <p:nvSpPr>
          <p:cNvPr id="32" name="Cloud Callout 31">
            <a:extLst>
              <a:ext uri="{FF2B5EF4-FFF2-40B4-BE49-F238E27FC236}">
                <a16:creationId xmlns:a16="http://schemas.microsoft.com/office/drawing/2014/main" id="{17F986FF-2030-8C4D-8E6C-152A8478BCB6}"/>
              </a:ext>
            </a:extLst>
          </p:cNvPr>
          <p:cNvSpPr/>
          <p:nvPr/>
        </p:nvSpPr>
        <p:spPr bwMode="auto">
          <a:xfrm>
            <a:off x="5364088" y="1907140"/>
            <a:ext cx="1746122" cy="860693"/>
          </a:xfrm>
          <a:prstGeom prst="cloudCallout">
            <a:avLst>
              <a:gd name="adj1" fmla="val 12596"/>
              <a:gd name="adj2" fmla="val 116760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2383AC-410B-3749-BAF2-8CD6C3C257A2}"/>
              </a:ext>
            </a:extLst>
          </p:cNvPr>
          <p:cNvGrpSpPr/>
          <p:nvPr/>
        </p:nvGrpSpPr>
        <p:grpSpPr>
          <a:xfrm>
            <a:off x="1136540" y="4849329"/>
            <a:ext cx="1347228" cy="1243967"/>
            <a:chOff x="1045569" y="4750010"/>
            <a:chExt cx="1347228" cy="1243967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CA8CDF1E-9FC5-6340-9438-6CBEC224D83B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462557DD-BF2D-2E44-9621-1F7FEFA66689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71A00DF2-7E5D-274A-9EE7-754489E9C8D3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F5455B9-F7BB-AE46-B476-677E67F80174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EA63F94-F175-6F47-9037-7B665DEFBF53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8B9EF4DA-B311-E344-98F1-BC2679BF698C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B73968A-FE66-F34C-B4D7-B6B579EDBA64}"/>
              </a:ext>
            </a:extLst>
          </p:cNvPr>
          <p:cNvGrpSpPr/>
          <p:nvPr/>
        </p:nvGrpSpPr>
        <p:grpSpPr>
          <a:xfrm>
            <a:off x="7061048" y="1974705"/>
            <a:ext cx="1347228" cy="1243967"/>
            <a:chOff x="7098291" y="1988682"/>
            <a:chExt cx="1347228" cy="1243967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2B6A43-F23F-4C42-88B8-1EC2ED8FCC19}"/>
                </a:ext>
              </a:extLst>
            </p:cNvPr>
            <p:cNvSpPr/>
            <p:nvPr/>
          </p:nvSpPr>
          <p:spPr bwMode="auto">
            <a:xfrm rot="18980199">
              <a:off x="7446685" y="2218637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FBC92C66-E311-424B-9B63-9D833DD212DA}"/>
                </a:ext>
              </a:extLst>
            </p:cNvPr>
            <p:cNvSpPr/>
            <p:nvPr/>
          </p:nvSpPr>
          <p:spPr bwMode="auto">
            <a:xfrm rot="18763652">
              <a:off x="7606132" y="2332896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55FBDD07-8657-F741-B85F-4A5FCBC3D8C6}"/>
                </a:ext>
              </a:extLst>
            </p:cNvPr>
            <p:cNvSpPr/>
            <p:nvPr/>
          </p:nvSpPr>
          <p:spPr bwMode="auto">
            <a:xfrm rot="19005492">
              <a:off x="7246424" y="2107690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949C49F-0F8D-2B40-B74D-AD0AA4A37F31}"/>
                </a:ext>
              </a:extLst>
            </p:cNvPr>
            <p:cNvSpPr/>
            <p:nvPr/>
          </p:nvSpPr>
          <p:spPr bwMode="auto">
            <a:xfrm>
              <a:off x="7763296" y="244426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4EBCC2-9D4F-0448-ACB2-C507EFB688A1}"/>
                </a:ext>
              </a:extLst>
            </p:cNvPr>
            <p:cNvSpPr txBox="1"/>
            <p:nvPr/>
          </p:nvSpPr>
          <p:spPr>
            <a:xfrm>
              <a:off x="7478474" y="2458580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1AA19719-771E-3C4F-98B5-E804D7847717}"/>
                </a:ext>
              </a:extLst>
            </p:cNvPr>
            <p:cNvSpPr/>
            <p:nvPr/>
          </p:nvSpPr>
          <p:spPr bwMode="auto">
            <a:xfrm rot="19005492">
              <a:off x="7098291" y="1988682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4102BD0-9D77-E14B-B148-6C119724F69B}"/>
              </a:ext>
            </a:extLst>
          </p:cNvPr>
          <p:cNvSpPr txBox="1"/>
          <p:nvPr/>
        </p:nvSpPr>
        <p:spPr>
          <a:xfrm>
            <a:off x="7697377" y="42860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398964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67" grpId="0" animBg="1"/>
      <p:bldP spid="30" grpId="0" animBg="1"/>
      <p:bldP spid="32" grpId="0" animBg="1"/>
      <p:bldP spid="6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051050"/>
            <a:ext cx="25209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238" eaLnBrk="1" hangingPunct="1"/>
            <a:r>
              <a:rPr lang="de-DE"/>
              <a:t>Charts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/>
          </p:nvPr>
        </p:nvSpPr>
        <p:spPr>
          <a:xfrm>
            <a:off x="466725" y="1628799"/>
            <a:ext cx="8208000" cy="4464497"/>
          </a:xfrm>
        </p:spPr>
        <p:txBody>
          <a:bodyPr/>
          <a:lstStyle/>
          <a:p>
            <a:r>
              <a:rPr lang="de-DE" sz="1400"/>
              <a:t>These Charts </a:t>
            </a:r>
            <a:r>
              <a:rPr lang="de-DE" sz="1400" err="1"/>
              <a:t>are</a:t>
            </a:r>
            <a:r>
              <a:rPr lang="de-DE" sz="1400"/>
              <a:t> </a:t>
            </a:r>
            <a:r>
              <a:rPr lang="de-DE" sz="1400" err="1"/>
              <a:t>editable</a:t>
            </a:r>
            <a:r>
              <a:rPr lang="de-DE" sz="1400"/>
              <a:t> and </a:t>
            </a:r>
            <a:r>
              <a:rPr lang="de-DE" sz="1400" err="1"/>
              <a:t>could</a:t>
            </a:r>
            <a:r>
              <a:rPr lang="de-DE" sz="1400"/>
              <a:t> be copy/</a:t>
            </a:r>
            <a:r>
              <a:rPr lang="de-DE" sz="1400" err="1"/>
              <a:t>pasted</a:t>
            </a:r>
            <a:r>
              <a:rPr lang="de-DE" sz="1400"/>
              <a:t> in </a:t>
            </a:r>
            <a:r>
              <a:rPr lang="de-DE" sz="1400" err="1"/>
              <a:t>your</a:t>
            </a:r>
            <a:r>
              <a:rPr lang="de-DE" sz="1400"/>
              <a:t> </a:t>
            </a:r>
            <a:r>
              <a:rPr lang="de-DE" sz="1400" err="1"/>
              <a:t>presentation</a:t>
            </a:r>
            <a:r>
              <a:rPr lang="de-DE" sz="1400"/>
              <a:t>. </a:t>
            </a:r>
            <a:br>
              <a:rPr lang="de-DE" sz="1400"/>
            </a:br>
            <a:r>
              <a:rPr lang="de-DE" sz="1400"/>
              <a:t>For </a:t>
            </a:r>
            <a:r>
              <a:rPr lang="de-DE" sz="1400" err="1"/>
              <a:t>any</a:t>
            </a:r>
            <a:r>
              <a:rPr lang="de-DE" sz="1400"/>
              <a:t> </a:t>
            </a:r>
            <a:r>
              <a:rPr lang="de-DE" sz="1400" err="1"/>
              <a:t>changes</a:t>
            </a:r>
            <a:r>
              <a:rPr lang="de-DE" sz="1400"/>
              <a:t> in </a:t>
            </a:r>
            <a:r>
              <a:rPr lang="de-DE" sz="1400" err="1"/>
              <a:t>colour</a:t>
            </a:r>
            <a:r>
              <a:rPr lang="de-DE" sz="1400"/>
              <a:t> </a:t>
            </a:r>
            <a:r>
              <a:rPr lang="de-DE" sz="1400" err="1"/>
              <a:t>or</a:t>
            </a:r>
            <a:r>
              <a:rPr lang="de-DE" sz="1400"/>
              <a:t> </a:t>
            </a:r>
            <a:r>
              <a:rPr lang="de-DE" sz="1400" err="1"/>
              <a:t>formatting</a:t>
            </a:r>
            <a:r>
              <a:rPr lang="de-DE" sz="1400"/>
              <a:t>: </a:t>
            </a:r>
            <a:br>
              <a:rPr lang="de-DE" sz="1400"/>
            </a:br>
            <a:r>
              <a:rPr lang="de-DE" sz="1400" err="1"/>
              <a:t>Strg</a:t>
            </a:r>
            <a:r>
              <a:rPr lang="de-DE" sz="1400"/>
              <a:t> - Insert </a:t>
            </a:r>
            <a:r>
              <a:rPr lang="de-DE" sz="1400" err="1"/>
              <a:t>options</a:t>
            </a:r>
            <a:r>
              <a:rPr lang="de-DE" sz="1400"/>
              <a:t> - Original </a:t>
            </a:r>
            <a:r>
              <a:rPr lang="de-DE" sz="1400" err="1"/>
              <a:t>formatting</a:t>
            </a:r>
            <a:r>
              <a:rPr lang="de-DE" sz="1400"/>
              <a:t>.</a:t>
            </a:r>
          </a:p>
          <a:p>
            <a:endParaRPr lang="de-DE" sz="140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/>
          </p:nvPr>
        </p:nvSpPr>
        <p:spPr/>
      </p:sp>
      <p:graphicFrame>
        <p:nvGraphicFramePr>
          <p:cNvPr id="2" name="Diagramm 69"/>
          <p:cNvGraphicFramePr>
            <a:graphicFrameLocks/>
          </p:cNvGraphicFramePr>
          <p:nvPr/>
        </p:nvGraphicFramePr>
        <p:xfrm>
          <a:off x="466725" y="2700338"/>
          <a:ext cx="3960813" cy="3316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2296" name="Gerade Verbindung 2"/>
          <p:cNvCxnSpPr>
            <a:cxnSpLocks noChangeShapeType="1"/>
          </p:cNvCxnSpPr>
          <p:nvPr/>
        </p:nvCxnSpPr>
        <p:spPr bwMode="auto">
          <a:xfrm>
            <a:off x="6443663" y="2492375"/>
            <a:ext cx="0" cy="73025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302564"/>
              </p:ext>
            </p:extLst>
          </p:nvPr>
        </p:nvGraphicFramePr>
        <p:xfrm>
          <a:off x="4572000" y="2700338"/>
          <a:ext cx="4105275" cy="3316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3936951-B6E4-6B4C-B98D-0176FEB2D1E4}" type="datetime3">
              <a:rPr lang="de-DE" smtClean="0"/>
              <a:t>08/07/2018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Name, Titel and Date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66725" y="1772815"/>
            <a:ext cx="8208000" cy="4320481"/>
          </a:xfrm>
        </p:spPr>
        <p:txBody>
          <a:bodyPr/>
          <a:lstStyle/>
          <a:p>
            <a:r>
              <a:rPr lang="de-DE" sz="1400"/>
              <a:t>To </a:t>
            </a:r>
            <a:r>
              <a:rPr lang="de-DE" sz="1400" err="1"/>
              <a:t>add</a:t>
            </a:r>
            <a:r>
              <a:rPr lang="de-DE" sz="1400"/>
              <a:t> Name, Titel and Date: Insert – Header and </a:t>
            </a:r>
            <a:r>
              <a:rPr lang="de-DE" sz="1400" err="1"/>
              <a:t>Footer</a:t>
            </a:r>
            <a:endParaRPr lang="de-DE" sz="140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247383" y="2905145"/>
            <a:ext cx="1152128" cy="292388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>
                <a:latin typeface="+mj-lt"/>
              </a:rPr>
              <a:t>Click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54F70C-1C5C-F54B-8CE9-00F6E176CBA2}" type="datetime3">
              <a:rPr lang="de-DE" smtClean="0"/>
              <a:t>08/07/2018</a:t>
            </a:fld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156756" y="3105200"/>
            <a:ext cx="1434004" cy="292388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 err="1">
                <a:latin typeface="+mj-lt"/>
              </a:rPr>
              <a:t>Activate</a:t>
            </a:r>
            <a:r>
              <a:rPr lang="de-DE" sz="1300">
                <a:latin typeface="+mj-lt"/>
              </a:rPr>
              <a:t> Date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11383" y="4725144"/>
            <a:ext cx="1879377" cy="492443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 err="1">
                <a:latin typeface="+mj-lt"/>
              </a:rPr>
              <a:t>Activate</a:t>
            </a:r>
            <a:r>
              <a:rPr lang="de-DE" sz="1300">
                <a:latin typeface="+mj-lt"/>
              </a:rPr>
              <a:t> </a:t>
            </a:r>
            <a:r>
              <a:rPr lang="de-DE" sz="1300" err="1">
                <a:latin typeface="+mj-lt"/>
              </a:rPr>
              <a:t>Footer</a:t>
            </a:r>
            <a:r>
              <a:rPr lang="de-DE" sz="1300">
                <a:latin typeface="+mj-lt"/>
              </a:rPr>
              <a:t>&gt; Enter Name and Titel 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763688" y="5336833"/>
            <a:ext cx="802927" cy="292388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 err="1">
                <a:latin typeface="+mj-lt"/>
              </a:rPr>
              <a:t>Activate</a:t>
            </a:r>
            <a:endParaRPr lang="de-DE" sz="1300">
              <a:latin typeface="+mj-lt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2687642" y="2260688"/>
            <a:ext cx="4437267" cy="3797378"/>
            <a:chOff x="2687642" y="2260688"/>
            <a:chExt cx="4437267" cy="3797378"/>
          </a:xfrm>
        </p:grpSpPr>
        <p:pic>
          <p:nvPicPr>
            <p:cNvPr id="1026" name="Picture 2" descr="Change or delete headers or footer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642" y="2260688"/>
              <a:ext cx="4437267" cy="3797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feld 14"/>
            <p:cNvSpPr txBox="1"/>
            <p:nvPr/>
          </p:nvSpPr>
          <p:spPr>
            <a:xfrm>
              <a:off x="2928449" y="5375305"/>
              <a:ext cx="4320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>
                  <a:solidFill>
                    <a:srgbClr val="00406F"/>
                  </a:solidFill>
                  <a:latin typeface="Arial Unicode MS"/>
                  <a:ea typeface="Arial Unicode MS"/>
                  <a:cs typeface="Arial Unicode MS"/>
                </a:rPr>
                <a:t>✓</a:t>
              </a:r>
              <a:endParaRPr lang="de-DE" sz="800" b="1">
                <a:solidFill>
                  <a:srgbClr val="00406F"/>
                </a:solidFill>
                <a:latin typeface="+mj-lt"/>
              </a:endParaRPr>
            </a:p>
          </p:txBody>
        </p:sp>
      </p:grpSp>
      <p:sp>
        <p:nvSpPr>
          <p:cNvPr id="17" name="Line 23"/>
          <p:cNvSpPr>
            <a:spLocks noChangeShapeType="1"/>
          </p:cNvSpPr>
          <p:nvPr/>
        </p:nvSpPr>
        <p:spPr bwMode="auto">
          <a:xfrm flipH="1" flipV="1">
            <a:off x="2566616" y="5481598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Line 23"/>
          <p:cNvSpPr>
            <a:spLocks noChangeShapeType="1"/>
          </p:cNvSpPr>
          <p:nvPr/>
        </p:nvSpPr>
        <p:spPr bwMode="auto">
          <a:xfrm flipH="1" flipV="1">
            <a:off x="2590054" y="4957518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" name="Line 23"/>
          <p:cNvSpPr>
            <a:spLocks noChangeShapeType="1"/>
          </p:cNvSpPr>
          <p:nvPr/>
        </p:nvSpPr>
        <p:spPr bwMode="auto">
          <a:xfrm flipH="1" flipV="1">
            <a:off x="2590760" y="3249965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Line 23"/>
          <p:cNvSpPr>
            <a:spLocks noChangeShapeType="1"/>
          </p:cNvSpPr>
          <p:nvPr/>
        </p:nvSpPr>
        <p:spPr bwMode="auto">
          <a:xfrm flipV="1">
            <a:off x="6960046" y="3051339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65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238" eaLnBrk="1" hangingPunct="1"/>
            <a:r>
              <a:rPr lang="de-DE"/>
              <a:t>Table </a:t>
            </a:r>
            <a:r>
              <a:rPr lang="de-DE" err="1"/>
              <a:t>sheets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66725" y="1628799"/>
            <a:ext cx="8208000" cy="4464497"/>
          </a:xfrm>
        </p:spPr>
        <p:txBody>
          <a:bodyPr/>
          <a:lstStyle/>
          <a:p>
            <a:r>
              <a:rPr lang="en-US" sz="1400"/>
              <a:t>These Table sheets are editable and could be copy/pasted in your presentation. </a:t>
            </a:r>
            <a:br>
              <a:rPr lang="en-US" sz="1400"/>
            </a:br>
            <a:r>
              <a:rPr lang="en-US" sz="1400"/>
              <a:t>For any changes in </a:t>
            </a:r>
            <a:r>
              <a:rPr lang="en-US" sz="1400" err="1"/>
              <a:t>colour</a:t>
            </a:r>
            <a:r>
              <a:rPr lang="en-US" sz="1400"/>
              <a:t> or formatting:</a:t>
            </a:r>
            <a:br>
              <a:rPr lang="en-US" sz="1400"/>
            </a:br>
            <a:r>
              <a:rPr lang="en-US" sz="1400" err="1"/>
              <a:t>Strg</a:t>
            </a:r>
            <a:r>
              <a:rPr lang="en-US" sz="1400"/>
              <a:t> - Insert options - Original formatting.</a:t>
            </a:r>
          </a:p>
          <a:p>
            <a:endParaRPr lang="de-DE" sz="1400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cxnSp>
        <p:nvCxnSpPr>
          <p:cNvPr id="15365" name="Gerade Verbindung 9"/>
          <p:cNvCxnSpPr>
            <a:cxnSpLocks noChangeShapeType="1"/>
          </p:cNvCxnSpPr>
          <p:nvPr/>
        </p:nvCxnSpPr>
        <p:spPr bwMode="auto">
          <a:xfrm>
            <a:off x="6443663" y="2492375"/>
            <a:ext cx="0" cy="73025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62309"/>
              </p:ext>
            </p:extLst>
          </p:nvPr>
        </p:nvGraphicFramePr>
        <p:xfrm>
          <a:off x="466725" y="2701925"/>
          <a:ext cx="6256338" cy="3313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9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4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8947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10795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  <a:latin typeface="+mj-lt"/>
                        </a:rPr>
                        <a:t>Tabelle</a:t>
                      </a:r>
                    </a:p>
                  </a:txBody>
                  <a:tcPr marL="0" marR="91433" marT="10795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91433" marT="45699" marB="45699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5699" marB="45699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5699" marB="45699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Lorem</a:t>
                      </a:r>
                      <a:r>
                        <a:rPr lang="de-DE" sz="1400" b="1" baseline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baseline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ipsum</a:t>
                      </a:r>
                      <a:r>
                        <a:rPr lang="de-DE" sz="1400" b="1" baseline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baseline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dolor</a:t>
                      </a:r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Sit</a:t>
                      </a:r>
                      <a:r>
                        <a:rPr lang="de-DE" sz="1400" b="1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amet</a:t>
                      </a:r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consetetur</a:t>
                      </a:r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At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vero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justo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Magna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aliquyam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Eos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accusam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No sea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71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Duo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dolores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At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vero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justo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789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Stet clita kasd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Labore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dolore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773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Gubergren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Lorem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ipsum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No sea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Eos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accusam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Labore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dolore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Gubergren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947">
                <a:tc>
                  <a:txBody>
                    <a:bodyPr/>
                    <a:lstStyle/>
                    <a:p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45699" marB="197908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ysClr val="windowText" lastClr="000000"/>
                          </a:solidFill>
                          <a:latin typeface="+mj-lt"/>
                        </a:rPr>
                        <a:t>Total:</a:t>
                      </a:r>
                    </a:p>
                  </a:txBody>
                  <a:tcPr marL="0" marR="91433" marT="45699" marB="197908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91433" marT="45699" marB="197908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1">
                          <a:solidFill>
                            <a:sysClr val="windowText" lastClr="000000"/>
                          </a:solidFill>
                          <a:latin typeface="+mj-lt"/>
                        </a:rPr>
                        <a:t>2526</a:t>
                      </a:r>
                    </a:p>
                  </a:txBody>
                  <a:tcPr marL="91433" marR="0" marT="45699" marB="197908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5699" marB="197908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54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051050"/>
            <a:ext cx="25209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426" name="Gerade Verbindung 11"/>
          <p:cNvCxnSpPr>
            <a:cxnSpLocks noChangeShapeType="1"/>
          </p:cNvCxnSpPr>
          <p:nvPr/>
        </p:nvCxnSpPr>
        <p:spPr bwMode="auto">
          <a:xfrm>
            <a:off x="6445250" y="2493963"/>
            <a:ext cx="0" cy="71437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17B04C4-8D55-574D-94FA-5FD54F447841}" type="datetime3">
              <a:rPr lang="de-DE" smtClean="0"/>
              <a:t>08/07/2018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238" eaLnBrk="1" hangingPunct="1"/>
            <a:r>
              <a:rPr lang="de-DE" err="1"/>
              <a:t>Colours</a:t>
            </a:r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66725" y="1700808"/>
            <a:ext cx="8208000" cy="4392488"/>
          </a:xfrm>
        </p:spPr>
        <p:txBody>
          <a:bodyPr/>
          <a:lstStyle/>
          <a:p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colours</a:t>
            </a:r>
            <a:endParaRPr lang="de-DE"/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/>
              <a:t>Title / Content</a:t>
            </a:r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/>
              <a:t>Listing / </a:t>
            </a:r>
            <a:r>
              <a:rPr lang="de-DE" err="1"/>
              <a:t>Numbering</a:t>
            </a:r>
            <a:endParaRPr lang="de-DE"/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 err="1"/>
              <a:t>Graphics</a:t>
            </a:r>
            <a:endParaRPr lang="de-DE"/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 err="1"/>
              <a:t>Backround</a:t>
            </a:r>
            <a:endParaRPr lang="de-DE"/>
          </a:p>
          <a:p>
            <a:endParaRPr lang="de-DE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Rechteck 2"/>
          <p:cNvSpPr/>
          <p:nvPr/>
        </p:nvSpPr>
        <p:spPr bwMode="auto">
          <a:xfrm>
            <a:off x="4572000" y="2852936"/>
            <a:ext cx="291616" cy="252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5021118" y="2852936"/>
            <a:ext cx="291616" cy="2523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436745" y="2852936"/>
            <a:ext cx="291616" cy="2523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5811414" y="2852936"/>
            <a:ext cx="291616" cy="252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4572000" y="3248658"/>
            <a:ext cx="291616" cy="25235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021118" y="2074962"/>
            <a:ext cx="291616" cy="252350"/>
          </a:xfrm>
          <a:prstGeom prst="rect">
            <a:avLst/>
          </a:prstGeom>
          <a:solidFill>
            <a:srgbClr val="00406F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00406F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4572000" y="2074962"/>
            <a:ext cx="291616" cy="252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00406F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4572000" y="2438084"/>
            <a:ext cx="291616" cy="252350"/>
          </a:xfrm>
          <a:prstGeom prst="rect">
            <a:avLst/>
          </a:prstGeom>
          <a:solidFill>
            <a:srgbClr val="00406F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00406F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5021118" y="2438084"/>
            <a:ext cx="291616" cy="2523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8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D4C36E5-A7DB-444F-9CD4-15135EE407DD}" type="datetime3">
              <a:rPr lang="de-DE" smtClean="0"/>
              <a:t>08/07/2018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1921388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Estimation of the RFID Tags Population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Relative estimation error versus the the collision recovery capability using  </a:t>
                </a:r>
              </a:p>
              <a:p>
                <a:pPr lvl="1"/>
                <a:r>
                  <a:rPr lang="en-US" sz="1600" kern="0" dirty="0"/>
                  <a:t>FSA with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2B39FBF-E305-B14B-BC32-7ECA2B5F1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51" y="3216310"/>
            <a:ext cx="6366148" cy="279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39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08/07/2018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Percentage of the relative estimation error comparison using:</a:t>
                </a:r>
              </a:p>
              <a:p>
                <a:pPr lvl="1"/>
                <a:r>
                  <a:rPr lang="en-US" sz="1600" kern="0" dirty="0"/>
                  <a:t>PHY-layer without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</m:t>
                    </m:r>
                  </m:oMath>
                </a14:m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r>
                  <a:rPr lang="en-US" sz="1600" kern="0" dirty="0"/>
                  <a:t>PHY-layer with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=0.7</m:t>
                    </m:r>
                  </m:oMath>
                </a14:m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7047405"/>
              </p:ext>
            </p:extLst>
          </p:nvPr>
        </p:nvGraphicFramePr>
        <p:xfrm>
          <a:off x="466725" y="2348881"/>
          <a:ext cx="3927636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09676626-F896-D049-A1A9-3AD045A5E7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80" y="2780928"/>
            <a:ext cx="3822896" cy="2586144"/>
          </a:xfrm>
          <a:prstGeom prst="rect">
            <a:avLst/>
          </a:prstGeom>
        </p:spPr>
      </p:pic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5467"/>
              </p:ext>
            </p:extLst>
          </p:nvPr>
        </p:nvGraphicFramePr>
        <p:xfrm>
          <a:off x="4538823" y="2348881"/>
          <a:ext cx="4105275" cy="3672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316B54A9-DF07-DD49-9C4E-8DADF0685E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63" y="2780928"/>
            <a:ext cx="3990073" cy="2586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/>
              <p:nvPr/>
            </p:nvSpPr>
            <p:spPr>
              <a:xfrm>
                <a:off x="557136" y="5421124"/>
                <a:ext cx="3055324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11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100" dirty="0">
                    <a:latin typeface="+mj-lt"/>
                  </a:rPr>
                  <a:t> %: Percentage of relative estimation error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100" dirty="0">
                    <a:latin typeface="+mj-lt"/>
                  </a:rPr>
                  <a:t>: Actual number of tags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 dirty="0">
                    <a:latin typeface="+mj-lt"/>
                  </a:rPr>
                  <a:t>: current frame length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6" y="5421124"/>
                <a:ext cx="3055324" cy="600164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551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08/07/2018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Mean identification time comparison using:</a:t>
                </a:r>
              </a:p>
              <a:p>
                <a:pPr lvl="1"/>
                <a:r>
                  <a:rPr lang="en-US" sz="1600" kern="0" dirty="0"/>
                  <a:t>PHY-layer without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</m:t>
                    </m:r>
                  </m:oMath>
                </a14:m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r>
                  <a:rPr lang="en-US" sz="1600" kern="0" dirty="0"/>
                  <a:t>PHY-layer with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=0.7</m:t>
                    </m:r>
                  </m:oMath>
                </a14:m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/>
        </p:nvGraphicFramePr>
        <p:xfrm>
          <a:off x="466725" y="2348881"/>
          <a:ext cx="3927636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4222464"/>
              </p:ext>
            </p:extLst>
          </p:nvPr>
        </p:nvGraphicFramePr>
        <p:xfrm>
          <a:off x="4538823" y="2348881"/>
          <a:ext cx="4105275" cy="3672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/>
              <p:nvPr/>
            </p:nvSpPr>
            <p:spPr>
              <a:xfrm>
                <a:off x="557136" y="5421124"/>
                <a:ext cx="1983043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11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100" dirty="0">
                    <a:latin typeface="+mj-lt"/>
                  </a:rPr>
                  <a:t>: Mean identification time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100" dirty="0">
                    <a:latin typeface="+mj-lt"/>
                  </a:rPr>
                  <a:t>: Actual number of tags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 dirty="0">
                    <a:latin typeface="+mj-lt"/>
                  </a:rPr>
                  <a:t>: current frame length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6" y="5421124"/>
                <a:ext cx="1983043" cy="600164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C3CCCC-3917-FB4C-87D1-0B8F502E59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3" y="2852935"/>
            <a:ext cx="3637739" cy="2573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B5A39B-24F2-0D43-8DBD-0F6D6B7A30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94" y="2853724"/>
            <a:ext cx="3740592" cy="2600232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98374ED4-097C-884F-9C72-F2C64E64490F}"/>
              </a:ext>
            </a:extLst>
          </p:cNvPr>
          <p:cNvSpPr/>
          <p:nvPr/>
        </p:nvSpPr>
        <p:spPr bwMode="auto">
          <a:xfrm>
            <a:off x="8306498" y="4509120"/>
            <a:ext cx="144462" cy="216024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5716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4EF8D30E-03C1-2648-A429-24ABA5D0FC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Conventional Estimation Systems:</a:t>
                </a:r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4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kern="0" dirty="0"/>
                  <a:t>,</a:t>
                </a:r>
                <a:r>
                  <a:rPr lang="pt-BR" sz="1400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400" kern="0" dirty="0"/>
                  <a:t> are the number of successful,</a:t>
                </a:r>
                <a:br>
                  <a:rPr lang="en-US" sz="1400" kern="0" dirty="0"/>
                </a:br>
                <a:r>
                  <a:rPr lang="en-US" sz="1400" kern="0" dirty="0"/>
                  <a:t>collided, and empty slots </a:t>
                </a:r>
                <a:r>
                  <a:rPr lang="en-US" sz="1400" kern="0" dirty="0">
                    <a:solidFill>
                      <a:srgbClr val="C00000"/>
                    </a:solidFill>
                  </a:rPr>
                  <a:t>after</a:t>
                </a:r>
                <a:r>
                  <a:rPr lang="en-US" sz="1400" kern="0" dirty="0"/>
                  <a:t> collision</a:t>
                </a:r>
                <a:br>
                  <a:rPr lang="en-US" sz="1400" kern="0" dirty="0"/>
                </a:br>
                <a:r>
                  <a:rPr lang="en-US" sz="1400" kern="0" dirty="0"/>
                  <a:t>recovery</a:t>
                </a:r>
              </a:p>
              <a:p>
                <a:endParaRPr lang="en-US" sz="1600" kern="0" dirty="0"/>
              </a:p>
              <a:p>
                <a:r>
                  <a:rPr lang="en-US" sz="1600" kern="0" dirty="0"/>
                  <a:t>Proposed Estimation System: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z="1400" i="1" ker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400" kern="0" dirty="0"/>
                  <a:t> is the collision recovery probability</a:t>
                </a:r>
                <a:endParaRPr lang="pt-BR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4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kern="0" dirty="0"/>
                  <a:t>,</a:t>
                </a:r>
                <a:r>
                  <a:rPr lang="pt-BR" sz="1400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400" kern="0" dirty="0"/>
                  <a:t> are the number of successful,</a:t>
                </a:r>
                <a:br>
                  <a:rPr lang="en-US" sz="1400" kern="0" dirty="0"/>
                </a:br>
                <a:r>
                  <a:rPr lang="en-US" sz="1400" kern="0" dirty="0"/>
                  <a:t>collided, and empty slots </a:t>
                </a:r>
                <a:r>
                  <a:rPr lang="en-US" sz="1400" kern="0" dirty="0">
                    <a:solidFill>
                      <a:srgbClr val="C00000"/>
                    </a:solidFill>
                  </a:rPr>
                  <a:t>before</a:t>
                </a:r>
                <a:r>
                  <a:rPr lang="en-US" sz="1400" kern="0" dirty="0"/>
                  <a:t> collision</a:t>
                </a:r>
                <a:br>
                  <a:rPr lang="en-US" sz="1400" kern="0" dirty="0"/>
                </a:br>
                <a:r>
                  <a:rPr lang="en-US" sz="1400" kern="0" dirty="0"/>
                  <a:t>recovery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  <m:r>
                          <a:rPr lang="de-DE" sz="1300" b="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3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3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3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3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300" i="1" ker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300" i="1" kern="0">
                                <a:latin typeface="Cambria Math"/>
                              </a:rPr>
                              <m:t>(1−</m:t>
                            </m:r>
                            <m:r>
                              <a:rPr lang="pt-BR" sz="13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300" i="1" ker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300" kern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  <m:r>
                          <a:rPr lang="de-DE" sz="1300" b="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3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3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300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3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300" i="1" kern="0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3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300" kern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  <m:r>
                          <a:rPr lang="de-DE" sz="1300" b="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300" kern="0" dirty="0"/>
              </a:p>
              <a:p>
                <a:pPr lvl="1"/>
                <a:endParaRPr lang="en-US" sz="1400" kern="0" dirty="0"/>
              </a:p>
              <a:p>
                <a:pPr lvl="1"/>
                <a:endParaRPr lang="en-US" sz="1400" kern="0" dirty="0"/>
              </a:p>
              <a:p>
                <a:pPr lvl="1"/>
                <a:endParaRPr lang="en-US" sz="1600" kern="0" dirty="0"/>
              </a:p>
              <a:p>
                <a:endParaRPr lang="en-US" sz="1600" kern="0" dirty="0"/>
              </a:p>
              <a:p>
                <a:pPr lvl="1"/>
                <a:endParaRPr lang="de-DE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 dirty="0"/>
                </a:br>
                <a:endParaRPr lang="en-US" sz="1600" kern="0" dirty="0"/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4EF8D30E-03C1-2648-A429-24ABA5D0F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3"/>
                <a:stretch>
                  <a:fillRect l="-296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128C57D-3CD0-5442-A713-0C3867BD7055}"/>
              </a:ext>
            </a:extLst>
          </p:cNvPr>
          <p:cNvGrpSpPr/>
          <p:nvPr/>
        </p:nvGrpSpPr>
        <p:grpSpPr>
          <a:xfrm>
            <a:off x="5180099" y="1340769"/>
            <a:ext cx="3494001" cy="792088"/>
            <a:chOff x="3988580" y="1339861"/>
            <a:chExt cx="3494001" cy="792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/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Pfeil nach unten 64">
              <a:extLst>
                <a:ext uri="{FF2B5EF4-FFF2-40B4-BE49-F238E27FC236}">
                  <a16:creationId xmlns:a16="http://schemas.microsoft.com/office/drawing/2014/main" id="{FD707427-3E3E-FD42-BB11-9438C0C007EC}"/>
                </a:ext>
              </a:extLst>
            </p:cNvPr>
            <p:cNvSpPr/>
            <p:nvPr/>
          </p:nvSpPr>
          <p:spPr>
            <a:xfrm rot="16200000">
              <a:off x="5080600" y="1501422"/>
              <a:ext cx="259287" cy="48667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/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036B1D-69F3-AB41-A04E-0C94E7BE43D3}"/>
              </a:ext>
            </a:extLst>
          </p:cNvPr>
          <p:cNvGrpSpPr/>
          <p:nvPr/>
        </p:nvGrpSpPr>
        <p:grpSpPr>
          <a:xfrm>
            <a:off x="3202544" y="3861048"/>
            <a:ext cx="5471556" cy="1103737"/>
            <a:chOff x="2011025" y="2420888"/>
            <a:chExt cx="5471556" cy="1103737"/>
          </a:xfrm>
        </p:grpSpPr>
        <p:sp>
          <p:nvSpPr>
            <p:cNvPr id="21" name="Rechteck 35">
              <a:extLst>
                <a:ext uri="{FF2B5EF4-FFF2-40B4-BE49-F238E27FC236}">
                  <a16:creationId xmlns:a16="http://schemas.microsoft.com/office/drawing/2014/main" id="{FDDE6ECA-9F55-0241-B9C4-A54ABD1BBDAA}"/>
                </a:ext>
              </a:extLst>
            </p:cNvPr>
            <p:cNvSpPr/>
            <p:nvPr/>
          </p:nvSpPr>
          <p:spPr>
            <a:xfrm>
              <a:off x="3097426" y="2732537"/>
              <a:ext cx="1432827" cy="7920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PHY-Layer</a:t>
              </a:r>
            </a:p>
            <a:p>
              <a:pPr algn="ctr"/>
              <a:endPara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/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Pfeil nach unten 64">
              <a:extLst>
                <a:ext uri="{FF2B5EF4-FFF2-40B4-BE49-F238E27FC236}">
                  <a16:creationId xmlns:a16="http://schemas.microsoft.com/office/drawing/2014/main" id="{DABE406D-D641-0F4A-BE6B-E07171CBF602}"/>
                </a:ext>
              </a:extLst>
            </p:cNvPr>
            <p:cNvSpPr/>
            <p:nvPr/>
          </p:nvSpPr>
          <p:spPr>
            <a:xfrm rot="16200000">
              <a:off x="4910990" y="2395662"/>
              <a:ext cx="174632" cy="9361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/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feil nach unten 7">
              <a:extLst>
                <a:ext uri="{FF2B5EF4-FFF2-40B4-BE49-F238E27FC236}">
                  <a16:creationId xmlns:a16="http://schemas.microsoft.com/office/drawing/2014/main" id="{D80463B4-D749-9141-8599-7C575975D9F6}"/>
                </a:ext>
              </a:extLst>
            </p:cNvPr>
            <p:cNvSpPr/>
            <p:nvPr/>
          </p:nvSpPr>
          <p:spPr>
            <a:xfrm rot="16200000">
              <a:off x="2752841" y="2952631"/>
              <a:ext cx="180020" cy="43204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/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/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Calibri" panose="020F0502020204030204" pitchFamily="34" charset="0"/>
                          </a:rPr>
                          <m:t>𝛼</m:t>
                        </m:r>
                      </m:oMath>
                    </m:oMathPara>
                  </a14:m>
                  <a:endParaRPr lang="en-US" sz="1600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3238ECA-C641-0D41-840F-C1A5EC71AC69}"/>
                </a:ext>
              </a:extLst>
            </p:cNvPr>
            <p:cNvCxnSpPr/>
            <p:nvPr/>
          </p:nvCxnSpPr>
          <p:spPr bwMode="auto">
            <a:xfrm>
              <a:off x="4530253" y="3356992"/>
              <a:ext cx="936103" cy="0"/>
            </a:xfrm>
            <a:prstGeom prst="straightConnector1">
              <a:avLst/>
            </a:prstGeom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41649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4EF8D30E-03C1-2648-A429-24ABA5D0FC8F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Conventional Estimation Systems:</a:t>
            </a:r>
            <a:endParaRPr lang="de-DE" sz="1400" i="1" kern="0" dirty="0">
              <a:latin typeface="Cambria Math" panose="02040503050406030204" pitchFamily="18" charset="0"/>
            </a:endParaRP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r>
              <a:rPr lang="en-US" sz="1600" kern="0" dirty="0"/>
              <a:t>Proposed Estimation System:</a:t>
            </a:r>
          </a:p>
          <a:p>
            <a:pPr lvl="1"/>
            <a:endParaRPr lang="en-US" sz="1400" kern="0" dirty="0"/>
          </a:p>
          <a:p>
            <a:pPr lvl="1"/>
            <a:endParaRPr lang="en-US" sz="1400" kern="0" dirty="0"/>
          </a:p>
          <a:p>
            <a:pPr lvl="1"/>
            <a:endParaRPr lang="en-US" sz="1600" kern="0" dirty="0"/>
          </a:p>
          <a:p>
            <a:endParaRPr lang="en-US" sz="1600" kern="0" dirty="0"/>
          </a:p>
          <a:p>
            <a:pPr lvl="1"/>
            <a:endParaRPr lang="de-DE" sz="1600" kern="0" dirty="0"/>
          </a:p>
          <a:p>
            <a:pPr marL="180975" lvl="1" indent="0">
              <a:buFont typeface="Wingdings" pitchFamily="2" charset="2"/>
              <a:buNone/>
            </a:pPr>
            <a:br>
              <a:rPr lang="en-US" sz="1600" kern="0" dirty="0"/>
            </a:br>
            <a:endParaRPr lang="en-US" sz="1600" kern="0" dirty="0"/>
          </a:p>
          <a:p>
            <a:endParaRPr lang="de-DE" sz="1600" kern="0" dirty="0"/>
          </a:p>
          <a:p>
            <a:pPr lvl="1"/>
            <a:endParaRPr lang="en-US" sz="1600" kern="0" dirty="0"/>
          </a:p>
          <a:p>
            <a:pPr marL="361950" lvl="2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feil nach unten 64">
            <a:extLst>
              <a:ext uri="{FF2B5EF4-FFF2-40B4-BE49-F238E27FC236}">
                <a16:creationId xmlns:a16="http://schemas.microsoft.com/office/drawing/2014/main" id="{FD707427-3E3E-FD42-BB11-9438C0C007EC}"/>
              </a:ext>
            </a:extLst>
          </p:cNvPr>
          <p:cNvSpPr/>
          <p:nvPr/>
        </p:nvSpPr>
        <p:spPr>
          <a:xfrm rot="16200000">
            <a:off x="4150467" y="1828181"/>
            <a:ext cx="259287" cy="48667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65">
                <a:extLst>
                  <a:ext uri="{FF2B5EF4-FFF2-40B4-BE49-F238E27FC236}">
                    <a16:creationId xmlns:a16="http://schemas.microsoft.com/office/drawing/2014/main" id="{85EE2BE0-451F-E546-9A19-4120621C3E4D}"/>
                  </a:ext>
                </a:extLst>
              </p:cNvPr>
              <p:cNvSpPr txBox="1"/>
              <p:nvPr/>
            </p:nvSpPr>
            <p:spPr>
              <a:xfrm>
                <a:off x="3058447" y="1893387"/>
                <a:ext cx="93576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9" name="Textfeld 65">
                <a:extLst>
                  <a:ext uri="{FF2B5EF4-FFF2-40B4-BE49-F238E27FC236}">
                    <a16:creationId xmlns:a16="http://schemas.microsoft.com/office/drawing/2014/main" id="{85EE2BE0-451F-E546-9A19-4120621C3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447" y="1893387"/>
                <a:ext cx="935769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/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After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/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(1−</m:t>
                            </m:r>
                            <m:r>
                              <a:rPr lang="pt-BR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200" kern="0" dirty="0">
                  <a:solidFill>
                    <a:schemeClr val="tx1"/>
                  </a:solidFill>
                </a:endParaRPr>
              </a:p>
              <a:p>
                <a:pPr lvl="1"/>
                <a:endParaRPr lang="en-US" sz="10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/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Before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/>
              <p:nvPr/>
            </p:nvSpPr>
            <p:spPr>
              <a:xfrm>
                <a:off x="3524078" y="5727196"/>
                <a:ext cx="2093294" cy="30754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pt-BR" sz="10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Collision recovery probability</a:t>
                </a:r>
                <a:endParaRPr lang="de-DE" sz="1000" i="1" kern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78" y="5727196"/>
                <a:ext cx="2093294" cy="30754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4D6F46B2-3448-414E-A5E2-9FD2C0228D5D}"/>
              </a:ext>
            </a:extLst>
          </p:cNvPr>
          <p:cNvSpPr/>
          <p:nvPr/>
        </p:nvSpPr>
        <p:spPr>
          <a:xfrm rot="10800000">
            <a:off x="3111626" y="3548169"/>
            <a:ext cx="1718118" cy="1918119"/>
          </a:xfrm>
          <a:custGeom>
            <a:avLst/>
            <a:gdLst>
              <a:gd name="connsiteX0" fmla="*/ 1295612 w 2311824"/>
              <a:gd name="connsiteY0" fmla="*/ 2269068 h 2269068"/>
              <a:gd name="connsiteX1" fmla="*/ 1025100 w 2311824"/>
              <a:gd name="connsiteY1" fmla="*/ 2118063 h 2269068"/>
              <a:gd name="connsiteX2" fmla="*/ 1019189 w 2311824"/>
              <a:gd name="connsiteY2" fmla="*/ 2128954 h 2269068"/>
              <a:gd name="connsiteX3" fmla="*/ 787504 w 2311824"/>
              <a:gd name="connsiteY3" fmla="*/ 2252140 h 2269068"/>
              <a:gd name="connsiteX4" fmla="*/ 508102 w 2311824"/>
              <a:gd name="connsiteY4" fmla="*/ 1972738 h 2269068"/>
              <a:gd name="connsiteX5" fmla="*/ 530059 w 2311824"/>
              <a:gd name="connsiteY5" fmla="*/ 1863982 h 2269068"/>
              <a:gd name="connsiteX6" fmla="*/ 539332 w 2311824"/>
              <a:gd name="connsiteY6" fmla="*/ 1846899 h 2269068"/>
              <a:gd name="connsiteX7" fmla="*/ 279401 w 2311824"/>
              <a:gd name="connsiteY7" fmla="*/ 1701801 h 2269068"/>
              <a:gd name="connsiteX8" fmla="*/ 279401 w 2311824"/>
              <a:gd name="connsiteY8" fmla="*/ 1413937 h 2269068"/>
              <a:gd name="connsiteX9" fmla="*/ 223093 w 2311824"/>
              <a:gd name="connsiteY9" fmla="*/ 1408261 h 2269068"/>
              <a:gd name="connsiteX10" fmla="*/ 0 w 2311824"/>
              <a:gd name="connsiteY10" fmla="*/ 1134535 h 2269068"/>
              <a:gd name="connsiteX11" fmla="*/ 223093 w 2311824"/>
              <a:gd name="connsiteY11" fmla="*/ 860810 h 2269068"/>
              <a:gd name="connsiteX12" fmla="*/ 279401 w 2311824"/>
              <a:gd name="connsiteY12" fmla="*/ 855133 h 2269068"/>
              <a:gd name="connsiteX13" fmla="*/ 279401 w 2311824"/>
              <a:gd name="connsiteY13" fmla="*/ 567267 h 2269068"/>
              <a:gd name="connsiteX14" fmla="*/ 537565 w 2311824"/>
              <a:gd name="connsiteY14" fmla="*/ 423156 h 2269068"/>
              <a:gd name="connsiteX15" fmla="*/ 530055 w 2311824"/>
              <a:gd name="connsiteY15" fmla="*/ 409321 h 2269068"/>
              <a:gd name="connsiteX16" fmla="*/ 508098 w 2311824"/>
              <a:gd name="connsiteY16" fmla="*/ 300565 h 2269068"/>
              <a:gd name="connsiteX17" fmla="*/ 787500 w 2311824"/>
              <a:gd name="connsiteY17" fmla="*/ 21163 h 2269068"/>
              <a:gd name="connsiteX18" fmla="*/ 1019185 w 2311824"/>
              <a:gd name="connsiteY18" fmla="*/ 144349 h 2269068"/>
              <a:gd name="connsiteX19" fmla="*/ 1023333 w 2311824"/>
              <a:gd name="connsiteY19" fmla="*/ 151992 h 2269068"/>
              <a:gd name="connsiteX20" fmla="*/ 1295613 w 2311824"/>
              <a:gd name="connsiteY20" fmla="*/ 0 h 2269068"/>
              <a:gd name="connsiteX21" fmla="*/ 1566127 w 2311824"/>
              <a:gd name="connsiteY21" fmla="*/ 151006 h 2269068"/>
              <a:gd name="connsiteX22" fmla="*/ 1546276 w 2311824"/>
              <a:gd name="connsiteY22" fmla="*/ 187578 h 2269068"/>
              <a:gd name="connsiteX23" fmla="*/ 1524319 w 2311824"/>
              <a:gd name="connsiteY23" fmla="*/ 296333 h 2269068"/>
              <a:gd name="connsiteX24" fmla="*/ 1803721 w 2311824"/>
              <a:gd name="connsiteY24" fmla="*/ 575735 h 2269068"/>
              <a:gd name="connsiteX25" fmla="*/ 2035406 w 2311824"/>
              <a:gd name="connsiteY25" fmla="*/ 452549 h 2269068"/>
              <a:gd name="connsiteX26" fmla="*/ 2051895 w 2311824"/>
              <a:gd name="connsiteY26" fmla="*/ 422170 h 2269068"/>
              <a:gd name="connsiteX27" fmla="*/ 2311824 w 2311824"/>
              <a:gd name="connsiteY27" fmla="*/ 567267 h 2269068"/>
              <a:gd name="connsiteX28" fmla="*/ 2311824 w 2311824"/>
              <a:gd name="connsiteY28" fmla="*/ 855133 h 2269068"/>
              <a:gd name="connsiteX29" fmla="*/ 2255517 w 2311824"/>
              <a:gd name="connsiteY29" fmla="*/ 860810 h 2269068"/>
              <a:gd name="connsiteX30" fmla="*/ 2032424 w 2311824"/>
              <a:gd name="connsiteY30" fmla="*/ 1134535 h 2269068"/>
              <a:gd name="connsiteX31" fmla="*/ 2255517 w 2311824"/>
              <a:gd name="connsiteY31" fmla="*/ 1408261 h 2269068"/>
              <a:gd name="connsiteX32" fmla="*/ 2311824 w 2311824"/>
              <a:gd name="connsiteY32" fmla="*/ 1413937 h 2269068"/>
              <a:gd name="connsiteX33" fmla="*/ 2311824 w 2311824"/>
              <a:gd name="connsiteY33" fmla="*/ 1701801 h 2269068"/>
              <a:gd name="connsiteX34" fmla="*/ 2051890 w 2311824"/>
              <a:gd name="connsiteY34" fmla="*/ 1846901 h 2269068"/>
              <a:gd name="connsiteX35" fmla="*/ 2035401 w 2311824"/>
              <a:gd name="connsiteY35" fmla="*/ 1816522 h 2269068"/>
              <a:gd name="connsiteX36" fmla="*/ 1803716 w 2311824"/>
              <a:gd name="connsiteY36" fmla="*/ 1693336 h 2269068"/>
              <a:gd name="connsiteX37" fmla="*/ 1524314 w 2311824"/>
              <a:gd name="connsiteY37" fmla="*/ 1972738 h 2269068"/>
              <a:gd name="connsiteX38" fmla="*/ 1546271 w 2311824"/>
              <a:gd name="connsiteY38" fmla="*/ 2081494 h 2269068"/>
              <a:gd name="connsiteX39" fmla="*/ 1566121 w 2311824"/>
              <a:gd name="connsiteY39" fmla="*/ 2118065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11824" h="2269068">
                <a:moveTo>
                  <a:pt x="1295612" y="2269068"/>
                </a:moveTo>
                <a:lnTo>
                  <a:pt x="1025100" y="2118063"/>
                </a:lnTo>
                <a:lnTo>
                  <a:pt x="1019189" y="2128954"/>
                </a:lnTo>
                <a:cubicBezTo>
                  <a:pt x="968978" y="2203276"/>
                  <a:pt x="883947" y="2252140"/>
                  <a:pt x="787504" y="2252140"/>
                </a:cubicBezTo>
                <a:cubicBezTo>
                  <a:pt x="633195" y="2252140"/>
                  <a:pt x="508102" y="2127047"/>
                  <a:pt x="508102" y="1972738"/>
                </a:cubicBezTo>
                <a:cubicBezTo>
                  <a:pt x="508102" y="1934161"/>
                  <a:pt x="515921" y="1897410"/>
                  <a:pt x="530059" y="1863982"/>
                </a:cubicBezTo>
                <a:lnTo>
                  <a:pt x="539332" y="1846899"/>
                </a:lnTo>
                <a:lnTo>
                  <a:pt x="279401" y="1701801"/>
                </a:lnTo>
                <a:lnTo>
                  <a:pt x="279401" y="1413937"/>
                </a:lnTo>
                <a:lnTo>
                  <a:pt x="223093" y="1408261"/>
                </a:lnTo>
                <a:cubicBezTo>
                  <a:pt x="95774" y="1382207"/>
                  <a:pt x="0" y="1269555"/>
                  <a:pt x="0" y="1134535"/>
                </a:cubicBezTo>
                <a:cubicBezTo>
                  <a:pt x="0" y="999515"/>
                  <a:pt x="95774" y="886863"/>
                  <a:pt x="223093" y="860810"/>
                </a:cubicBezTo>
                <a:lnTo>
                  <a:pt x="279401" y="855133"/>
                </a:lnTo>
                <a:lnTo>
                  <a:pt x="279401" y="567267"/>
                </a:lnTo>
                <a:lnTo>
                  <a:pt x="537565" y="423156"/>
                </a:lnTo>
                <a:lnTo>
                  <a:pt x="530055" y="409321"/>
                </a:lnTo>
                <a:cubicBezTo>
                  <a:pt x="515917" y="375894"/>
                  <a:pt x="508098" y="339143"/>
                  <a:pt x="508098" y="300565"/>
                </a:cubicBezTo>
                <a:cubicBezTo>
                  <a:pt x="508098" y="146256"/>
                  <a:pt x="633191" y="21163"/>
                  <a:pt x="787500" y="21163"/>
                </a:cubicBezTo>
                <a:cubicBezTo>
                  <a:pt x="883943" y="21163"/>
                  <a:pt x="968974" y="70028"/>
                  <a:pt x="1019185" y="144349"/>
                </a:cubicBezTo>
                <a:lnTo>
                  <a:pt x="1023333" y="151992"/>
                </a:lnTo>
                <a:lnTo>
                  <a:pt x="1295613" y="0"/>
                </a:lnTo>
                <a:lnTo>
                  <a:pt x="1566127" y="151006"/>
                </a:lnTo>
                <a:lnTo>
                  <a:pt x="1546276" y="187578"/>
                </a:lnTo>
                <a:cubicBezTo>
                  <a:pt x="1532138" y="221005"/>
                  <a:pt x="1524319" y="257756"/>
                  <a:pt x="1524319" y="296333"/>
                </a:cubicBezTo>
                <a:cubicBezTo>
                  <a:pt x="1524319" y="450642"/>
                  <a:pt x="1649412" y="575735"/>
                  <a:pt x="1803721" y="575735"/>
                </a:cubicBezTo>
                <a:cubicBezTo>
                  <a:pt x="1900164" y="575735"/>
                  <a:pt x="1985195" y="526871"/>
                  <a:pt x="2035406" y="452549"/>
                </a:cubicBezTo>
                <a:lnTo>
                  <a:pt x="2051895" y="422170"/>
                </a:lnTo>
                <a:lnTo>
                  <a:pt x="2311824" y="567267"/>
                </a:lnTo>
                <a:lnTo>
                  <a:pt x="2311824" y="855133"/>
                </a:lnTo>
                <a:lnTo>
                  <a:pt x="2255517" y="860810"/>
                </a:lnTo>
                <a:cubicBezTo>
                  <a:pt x="2128199" y="886863"/>
                  <a:pt x="2032424" y="999515"/>
                  <a:pt x="2032424" y="1134535"/>
                </a:cubicBezTo>
                <a:cubicBezTo>
                  <a:pt x="2032424" y="1269555"/>
                  <a:pt x="2128199" y="1382207"/>
                  <a:pt x="2255517" y="1408261"/>
                </a:cubicBezTo>
                <a:lnTo>
                  <a:pt x="2311824" y="1413937"/>
                </a:lnTo>
                <a:lnTo>
                  <a:pt x="2311824" y="1701801"/>
                </a:lnTo>
                <a:lnTo>
                  <a:pt x="2051890" y="1846901"/>
                </a:lnTo>
                <a:lnTo>
                  <a:pt x="2035401" y="1816522"/>
                </a:lnTo>
                <a:cubicBezTo>
                  <a:pt x="1985190" y="1742201"/>
                  <a:pt x="1900159" y="1693336"/>
                  <a:pt x="1803716" y="1693336"/>
                </a:cubicBezTo>
                <a:cubicBezTo>
                  <a:pt x="1649407" y="1693336"/>
                  <a:pt x="1524314" y="1818429"/>
                  <a:pt x="1524314" y="1972738"/>
                </a:cubicBezTo>
                <a:cubicBezTo>
                  <a:pt x="1524314" y="2011315"/>
                  <a:pt x="1532133" y="2048067"/>
                  <a:pt x="1546271" y="2081494"/>
                </a:cubicBezTo>
                <a:lnTo>
                  <a:pt x="1566121" y="2118065"/>
                </a:lnTo>
                <a:close/>
              </a:path>
            </a:pathLst>
          </a:custGeom>
          <a:solidFill>
            <a:srgbClr val="28B9D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6A7EB20-6D9C-764F-964D-C4465C8196FD}"/>
              </a:ext>
            </a:extLst>
          </p:cNvPr>
          <p:cNvSpPr/>
          <p:nvPr/>
        </p:nvSpPr>
        <p:spPr>
          <a:xfrm>
            <a:off x="3121696" y="4212535"/>
            <a:ext cx="171812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PHY-Layer</a:t>
            </a:r>
            <a:endParaRPr lang="en-US" sz="105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987B323-C07A-D746-BF87-C8EB0D2AEEA5}"/>
              </a:ext>
            </a:extLst>
          </p:cNvPr>
          <p:cNvGrpSpPr/>
          <p:nvPr/>
        </p:nvGrpSpPr>
        <p:grpSpPr>
          <a:xfrm>
            <a:off x="4627082" y="3548169"/>
            <a:ext cx="1724902" cy="1918119"/>
            <a:chOff x="5439386" y="1798913"/>
            <a:chExt cx="2320952" cy="2269068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A666710-10BF-A54F-9043-D3A29B5DA9CA}"/>
                </a:ext>
              </a:extLst>
            </p:cNvPr>
            <p:cNvSpPr/>
            <p:nvPr/>
          </p:nvSpPr>
          <p:spPr>
            <a:xfrm>
              <a:off x="5448514" y="1798913"/>
              <a:ext cx="2311824" cy="2269068"/>
            </a:xfrm>
            <a:custGeom>
              <a:avLst/>
              <a:gdLst>
                <a:gd name="connsiteX0" fmla="*/ 1016212 w 2311824"/>
                <a:gd name="connsiteY0" fmla="*/ 0 h 2269068"/>
                <a:gd name="connsiteX1" fmla="*/ 1249912 w 2311824"/>
                <a:gd name="connsiteY1" fmla="*/ 130455 h 2269068"/>
                <a:gd name="connsiteX2" fmla="*/ 1276060 w 2311824"/>
                <a:gd name="connsiteY2" fmla="*/ 98763 h 2269068"/>
                <a:gd name="connsiteX3" fmla="*/ 1473627 w 2311824"/>
                <a:gd name="connsiteY3" fmla="*/ 16928 h 2269068"/>
                <a:gd name="connsiteX4" fmla="*/ 1753029 w 2311824"/>
                <a:gd name="connsiteY4" fmla="*/ 296330 h 2269068"/>
                <a:gd name="connsiteX5" fmla="*/ 1747353 w 2311824"/>
                <a:gd name="connsiteY5" fmla="*/ 352639 h 2269068"/>
                <a:gd name="connsiteX6" fmla="*/ 1732670 w 2311824"/>
                <a:gd name="connsiteY6" fmla="*/ 399939 h 2269068"/>
                <a:gd name="connsiteX7" fmla="*/ 2032423 w 2311824"/>
                <a:gd name="connsiteY7" fmla="*/ 567267 h 2269068"/>
                <a:gd name="connsiteX8" fmla="*/ 2032423 w 2311824"/>
                <a:gd name="connsiteY8" fmla="*/ 855131 h 2269068"/>
                <a:gd name="connsiteX9" fmla="*/ 2088731 w 2311824"/>
                <a:gd name="connsiteY9" fmla="*/ 860807 h 2269068"/>
                <a:gd name="connsiteX10" fmla="*/ 2311824 w 2311824"/>
                <a:gd name="connsiteY10" fmla="*/ 1134533 h 2269068"/>
                <a:gd name="connsiteX11" fmla="*/ 2088731 w 2311824"/>
                <a:gd name="connsiteY11" fmla="*/ 1408258 h 2269068"/>
                <a:gd name="connsiteX12" fmla="*/ 2032423 w 2311824"/>
                <a:gd name="connsiteY12" fmla="*/ 1413935 h 2269068"/>
                <a:gd name="connsiteX13" fmla="*/ 2032423 w 2311824"/>
                <a:gd name="connsiteY13" fmla="*/ 1701801 h 2269068"/>
                <a:gd name="connsiteX14" fmla="*/ 1731540 w 2311824"/>
                <a:gd name="connsiteY14" fmla="*/ 1869759 h 2269068"/>
                <a:gd name="connsiteX15" fmla="*/ 1747339 w 2311824"/>
                <a:gd name="connsiteY15" fmla="*/ 1920654 h 2269068"/>
                <a:gd name="connsiteX16" fmla="*/ 1753015 w 2311824"/>
                <a:gd name="connsiteY16" fmla="*/ 1976963 h 2269068"/>
                <a:gd name="connsiteX17" fmla="*/ 1473613 w 2311824"/>
                <a:gd name="connsiteY17" fmla="*/ 2256365 h 2269068"/>
                <a:gd name="connsiteX18" fmla="*/ 1276046 w 2311824"/>
                <a:gd name="connsiteY18" fmla="*/ 2174530 h 2269068"/>
                <a:gd name="connsiteX19" fmla="*/ 1247515 w 2311824"/>
                <a:gd name="connsiteY19" fmla="*/ 2139950 h 2269068"/>
                <a:gd name="connsiteX20" fmla="*/ 1016211 w 2311824"/>
                <a:gd name="connsiteY20" fmla="*/ 2269068 h 2269068"/>
                <a:gd name="connsiteX21" fmla="*/ 747472 w 2311824"/>
                <a:gd name="connsiteY21" fmla="*/ 2119053 h 2269068"/>
                <a:gd name="connsiteX22" fmla="*/ 765565 w 2311824"/>
                <a:gd name="connsiteY22" fmla="*/ 2085718 h 2269068"/>
                <a:gd name="connsiteX23" fmla="*/ 787522 w 2311824"/>
                <a:gd name="connsiteY23" fmla="*/ 1976963 h 2269068"/>
                <a:gd name="connsiteX24" fmla="*/ 508120 w 2311824"/>
                <a:gd name="connsiteY24" fmla="*/ 1697561 h 2269068"/>
                <a:gd name="connsiteX25" fmla="*/ 276435 w 2311824"/>
                <a:gd name="connsiteY25" fmla="*/ 1820747 h 2269068"/>
                <a:gd name="connsiteX26" fmla="*/ 261703 w 2311824"/>
                <a:gd name="connsiteY26" fmla="*/ 1847888 h 2269068"/>
                <a:gd name="connsiteX27" fmla="*/ 0 w 2311824"/>
                <a:gd name="connsiteY27" fmla="*/ 1701801 h 2269068"/>
                <a:gd name="connsiteX28" fmla="*/ 0 w 2311824"/>
                <a:gd name="connsiteY28" fmla="*/ 1413935 h 2269068"/>
                <a:gd name="connsiteX29" fmla="*/ 56307 w 2311824"/>
                <a:gd name="connsiteY29" fmla="*/ 1408258 h 2269068"/>
                <a:gd name="connsiteX30" fmla="*/ 279400 w 2311824"/>
                <a:gd name="connsiteY30" fmla="*/ 1134533 h 2269068"/>
                <a:gd name="connsiteX31" fmla="*/ 56307 w 2311824"/>
                <a:gd name="connsiteY31" fmla="*/ 860807 h 2269068"/>
                <a:gd name="connsiteX32" fmla="*/ 0 w 2311824"/>
                <a:gd name="connsiteY32" fmla="*/ 855131 h 2269068"/>
                <a:gd name="connsiteX33" fmla="*/ 0 w 2311824"/>
                <a:gd name="connsiteY33" fmla="*/ 567267 h 2269068"/>
                <a:gd name="connsiteX34" fmla="*/ 259933 w 2311824"/>
                <a:gd name="connsiteY34" fmla="*/ 422167 h 2269068"/>
                <a:gd name="connsiteX35" fmla="*/ 276422 w 2311824"/>
                <a:gd name="connsiteY35" fmla="*/ 452546 h 2269068"/>
                <a:gd name="connsiteX36" fmla="*/ 508107 w 2311824"/>
                <a:gd name="connsiteY36" fmla="*/ 575732 h 2269068"/>
                <a:gd name="connsiteX37" fmla="*/ 787509 w 2311824"/>
                <a:gd name="connsiteY37" fmla="*/ 296330 h 2269068"/>
                <a:gd name="connsiteX38" fmla="*/ 765552 w 2311824"/>
                <a:gd name="connsiteY38" fmla="*/ 187574 h 2269068"/>
                <a:gd name="connsiteX39" fmla="*/ 745702 w 2311824"/>
                <a:gd name="connsiteY39" fmla="*/ 151003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11824" h="2269068">
                  <a:moveTo>
                    <a:pt x="1016212" y="0"/>
                  </a:moveTo>
                  <a:lnTo>
                    <a:pt x="1249912" y="130455"/>
                  </a:lnTo>
                  <a:lnTo>
                    <a:pt x="1276060" y="98763"/>
                  </a:lnTo>
                  <a:cubicBezTo>
                    <a:pt x="1326622" y="48201"/>
                    <a:pt x="1396472" y="16928"/>
                    <a:pt x="1473627" y="16928"/>
                  </a:cubicBezTo>
                  <a:cubicBezTo>
                    <a:pt x="1627936" y="16928"/>
                    <a:pt x="1753029" y="142021"/>
                    <a:pt x="1753029" y="296330"/>
                  </a:cubicBezTo>
                  <a:cubicBezTo>
                    <a:pt x="1753029" y="315619"/>
                    <a:pt x="1751074" y="334451"/>
                    <a:pt x="1747353" y="352639"/>
                  </a:cubicBezTo>
                  <a:lnTo>
                    <a:pt x="1732670" y="399939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31" y="860807"/>
                  </a:lnTo>
                  <a:cubicBezTo>
                    <a:pt x="2216050" y="886861"/>
                    <a:pt x="2311824" y="999513"/>
                    <a:pt x="2311824" y="1134533"/>
                  </a:cubicBezTo>
                  <a:cubicBezTo>
                    <a:pt x="2311824" y="1269553"/>
                    <a:pt x="2216050" y="1382205"/>
                    <a:pt x="2088731" y="1408258"/>
                  </a:cubicBezTo>
                  <a:lnTo>
                    <a:pt x="2032423" y="1413935"/>
                  </a:lnTo>
                  <a:lnTo>
                    <a:pt x="2032423" y="1701801"/>
                  </a:lnTo>
                  <a:lnTo>
                    <a:pt x="1731540" y="1869759"/>
                  </a:lnTo>
                  <a:lnTo>
                    <a:pt x="1747339" y="1920654"/>
                  </a:lnTo>
                  <a:cubicBezTo>
                    <a:pt x="1751060" y="1938842"/>
                    <a:pt x="1753015" y="1957675"/>
                    <a:pt x="1753015" y="1976963"/>
                  </a:cubicBezTo>
                  <a:cubicBezTo>
                    <a:pt x="1753015" y="2131272"/>
                    <a:pt x="1627922" y="2256365"/>
                    <a:pt x="1473613" y="2256365"/>
                  </a:cubicBezTo>
                  <a:cubicBezTo>
                    <a:pt x="1396459" y="2256365"/>
                    <a:pt x="1326608" y="2225092"/>
                    <a:pt x="1276046" y="2174530"/>
                  </a:cubicBezTo>
                  <a:lnTo>
                    <a:pt x="1247515" y="2139950"/>
                  </a:lnTo>
                  <a:lnTo>
                    <a:pt x="1016211" y="2269068"/>
                  </a:lnTo>
                  <a:lnTo>
                    <a:pt x="747472" y="2119053"/>
                  </a:lnTo>
                  <a:lnTo>
                    <a:pt x="765565" y="2085718"/>
                  </a:lnTo>
                  <a:cubicBezTo>
                    <a:pt x="779703" y="2052291"/>
                    <a:pt x="787522" y="2015540"/>
                    <a:pt x="787522" y="1976963"/>
                  </a:cubicBezTo>
                  <a:cubicBezTo>
                    <a:pt x="787522" y="1822654"/>
                    <a:pt x="662429" y="1697561"/>
                    <a:pt x="508120" y="1697561"/>
                  </a:cubicBezTo>
                  <a:cubicBezTo>
                    <a:pt x="411677" y="1697561"/>
                    <a:pt x="326646" y="1746425"/>
                    <a:pt x="276435" y="1820747"/>
                  </a:cubicBezTo>
                  <a:lnTo>
                    <a:pt x="261703" y="1847888"/>
                  </a:lnTo>
                  <a:lnTo>
                    <a:pt x="0" y="1701801"/>
                  </a:lnTo>
                  <a:lnTo>
                    <a:pt x="0" y="1413935"/>
                  </a:lnTo>
                  <a:lnTo>
                    <a:pt x="56307" y="1408258"/>
                  </a:lnTo>
                  <a:cubicBezTo>
                    <a:pt x="183625" y="1382205"/>
                    <a:pt x="279400" y="1269553"/>
                    <a:pt x="279400" y="1134533"/>
                  </a:cubicBezTo>
                  <a:cubicBezTo>
                    <a:pt x="279400" y="999513"/>
                    <a:pt x="183625" y="886861"/>
                    <a:pt x="56307" y="860807"/>
                  </a:cubicBezTo>
                  <a:lnTo>
                    <a:pt x="0" y="855131"/>
                  </a:lnTo>
                  <a:lnTo>
                    <a:pt x="0" y="567267"/>
                  </a:lnTo>
                  <a:lnTo>
                    <a:pt x="259933" y="422167"/>
                  </a:lnTo>
                  <a:lnTo>
                    <a:pt x="276422" y="452546"/>
                  </a:lnTo>
                  <a:cubicBezTo>
                    <a:pt x="326633" y="526867"/>
                    <a:pt x="411664" y="575732"/>
                    <a:pt x="508107" y="575732"/>
                  </a:cubicBezTo>
                  <a:cubicBezTo>
                    <a:pt x="662416" y="575732"/>
                    <a:pt x="787509" y="450639"/>
                    <a:pt x="787509" y="296330"/>
                  </a:cubicBezTo>
                  <a:cubicBezTo>
                    <a:pt x="787509" y="257753"/>
                    <a:pt x="779690" y="221001"/>
                    <a:pt x="765552" y="187574"/>
                  </a:cubicBezTo>
                  <a:lnTo>
                    <a:pt x="745702" y="151003"/>
                  </a:lnTo>
                  <a:close/>
                </a:path>
              </a:pathLst>
            </a:custGeom>
            <a:solidFill>
              <a:srgbClr val="F1C50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67A4D17-0BC1-D944-8873-60C94D8FE594}"/>
                    </a:ext>
                  </a:extLst>
                </p:cNvPr>
                <p:cNvSpPr/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2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050" i="1">
                            <a:latin typeface="Cambria Math"/>
                          </a:rPr>
                          <m:t>=</m:t>
                        </m:r>
                        <m:r>
                          <a:rPr lang="de-DE" sz="1050" i="1">
                            <a:latin typeface="Cambria Math"/>
                          </a:rPr>
                          <m:t>𝑓</m:t>
                        </m:r>
                        <m:r>
                          <a:rPr lang="de-DE" sz="1050" i="1">
                            <a:latin typeface="Cambria Math"/>
                          </a:rPr>
                          <m:t>(</m:t>
                        </m:r>
                        <m:r>
                          <a:rPr lang="de-DE" sz="1050" i="1">
                            <a:latin typeface="Cambria Math"/>
                          </a:rPr>
                          <m:t>𝐿</m:t>
                        </m:r>
                        <m:r>
                          <a:rPr lang="de-DE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1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050" dirty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67A4D17-0BC1-D944-8873-60C94D8FE5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  <a:blipFill>
                  <a:blip r:embed="rId9"/>
                  <a:stretch>
                    <a:fillRect t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F03F81-43C8-D742-9612-0E5CAF775089}"/>
              </a:ext>
            </a:extLst>
          </p:cNvPr>
          <p:cNvGrpSpPr/>
          <p:nvPr/>
        </p:nvGrpSpPr>
        <p:grpSpPr>
          <a:xfrm>
            <a:off x="4424435" y="1140740"/>
            <a:ext cx="1724902" cy="1918119"/>
            <a:chOff x="5439386" y="1798913"/>
            <a:chExt cx="2320952" cy="2269068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46C711B-F441-AD4E-86F1-DA4C33B59960}"/>
                </a:ext>
              </a:extLst>
            </p:cNvPr>
            <p:cNvSpPr/>
            <p:nvPr/>
          </p:nvSpPr>
          <p:spPr>
            <a:xfrm>
              <a:off x="5448514" y="1798913"/>
              <a:ext cx="2311824" cy="2269068"/>
            </a:xfrm>
            <a:custGeom>
              <a:avLst/>
              <a:gdLst>
                <a:gd name="connsiteX0" fmla="*/ 1016212 w 2311824"/>
                <a:gd name="connsiteY0" fmla="*/ 0 h 2269068"/>
                <a:gd name="connsiteX1" fmla="*/ 1249912 w 2311824"/>
                <a:gd name="connsiteY1" fmla="*/ 130455 h 2269068"/>
                <a:gd name="connsiteX2" fmla="*/ 1276060 w 2311824"/>
                <a:gd name="connsiteY2" fmla="*/ 98763 h 2269068"/>
                <a:gd name="connsiteX3" fmla="*/ 1473627 w 2311824"/>
                <a:gd name="connsiteY3" fmla="*/ 16928 h 2269068"/>
                <a:gd name="connsiteX4" fmla="*/ 1753029 w 2311824"/>
                <a:gd name="connsiteY4" fmla="*/ 296330 h 2269068"/>
                <a:gd name="connsiteX5" fmla="*/ 1747353 w 2311824"/>
                <a:gd name="connsiteY5" fmla="*/ 352639 h 2269068"/>
                <a:gd name="connsiteX6" fmla="*/ 1732670 w 2311824"/>
                <a:gd name="connsiteY6" fmla="*/ 399939 h 2269068"/>
                <a:gd name="connsiteX7" fmla="*/ 2032423 w 2311824"/>
                <a:gd name="connsiteY7" fmla="*/ 567267 h 2269068"/>
                <a:gd name="connsiteX8" fmla="*/ 2032423 w 2311824"/>
                <a:gd name="connsiteY8" fmla="*/ 855131 h 2269068"/>
                <a:gd name="connsiteX9" fmla="*/ 2088731 w 2311824"/>
                <a:gd name="connsiteY9" fmla="*/ 860807 h 2269068"/>
                <a:gd name="connsiteX10" fmla="*/ 2311824 w 2311824"/>
                <a:gd name="connsiteY10" fmla="*/ 1134533 h 2269068"/>
                <a:gd name="connsiteX11" fmla="*/ 2088731 w 2311824"/>
                <a:gd name="connsiteY11" fmla="*/ 1408258 h 2269068"/>
                <a:gd name="connsiteX12" fmla="*/ 2032423 w 2311824"/>
                <a:gd name="connsiteY12" fmla="*/ 1413935 h 2269068"/>
                <a:gd name="connsiteX13" fmla="*/ 2032423 w 2311824"/>
                <a:gd name="connsiteY13" fmla="*/ 1701801 h 2269068"/>
                <a:gd name="connsiteX14" fmla="*/ 1731540 w 2311824"/>
                <a:gd name="connsiteY14" fmla="*/ 1869759 h 2269068"/>
                <a:gd name="connsiteX15" fmla="*/ 1747339 w 2311824"/>
                <a:gd name="connsiteY15" fmla="*/ 1920654 h 2269068"/>
                <a:gd name="connsiteX16" fmla="*/ 1753015 w 2311824"/>
                <a:gd name="connsiteY16" fmla="*/ 1976963 h 2269068"/>
                <a:gd name="connsiteX17" fmla="*/ 1473613 w 2311824"/>
                <a:gd name="connsiteY17" fmla="*/ 2256365 h 2269068"/>
                <a:gd name="connsiteX18" fmla="*/ 1276046 w 2311824"/>
                <a:gd name="connsiteY18" fmla="*/ 2174530 h 2269068"/>
                <a:gd name="connsiteX19" fmla="*/ 1247515 w 2311824"/>
                <a:gd name="connsiteY19" fmla="*/ 2139950 h 2269068"/>
                <a:gd name="connsiteX20" fmla="*/ 1016211 w 2311824"/>
                <a:gd name="connsiteY20" fmla="*/ 2269068 h 2269068"/>
                <a:gd name="connsiteX21" fmla="*/ 747472 w 2311824"/>
                <a:gd name="connsiteY21" fmla="*/ 2119053 h 2269068"/>
                <a:gd name="connsiteX22" fmla="*/ 765565 w 2311824"/>
                <a:gd name="connsiteY22" fmla="*/ 2085718 h 2269068"/>
                <a:gd name="connsiteX23" fmla="*/ 787522 w 2311824"/>
                <a:gd name="connsiteY23" fmla="*/ 1976963 h 2269068"/>
                <a:gd name="connsiteX24" fmla="*/ 508120 w 2311824"/>
                <a:gd name="connsiteY24" fmla="*/ 1697561 h 2269068"/>
                <a:gd name="connsiteX25" fmla="*/ 276435 w 2311824"/>
                <a:gd name="connsiteY25" fmla="*/ 1820747 h 2269068"/>
                <a:gd name="connsiteX26" fmla="*/ 261703 w 2311824"/>
                <a:gd name="connsiteY26" fmla="*/ 1847888 h 2269068"/>
                <a:gd name="connsiteX27" fmla="*/ 0 w 2311824"/>
                <a:gd name="connsiteY27" fmla="*/ 1701801 h 2269068"/>
                <a:gd name="connsiteX28" fmla="*/ 0 w 2311824"/>
                <a:gd name="connsiteY28" fmla="*/ 1413935 h 2269068"/>
                <a:gd name="connsiteX29" fmla="*/ 56307 w 2311824"/>
                <a:gd name="connsiteY29" fmla="*/ 1408258 h 2269068"/>
                <a:gd name="connsiteX30" fmla="*/ 279400 w 2311824"/>
                <a:gd name="connsiteY30" fmla="*/ 1134533 h 2269068"/>
                <a:gd name="connsiteX31" fmla="*/ 56307 w 2311824"/>
                <a:gd name="connsiteY31" fmla="*/ 860807 h 2269068"/>
                <a:gd name="connsiteX32" fmla="*/ 0 w 2311824"/>
                <a:gd name="connsiteY32" fmla="*/ 855131 h 2269068"/>
                <a:gd name="connsiteX33" fmla="*/ 0 w 2311824"/>
                <a:gd name="connsiteY33" fmla="*/ 567267 h 2269068"/>
                <a:gd name="connsiteX34" fmla="*/ 259933 w 2311824"/>
                <a:gd name="connsiteY34" fmla="*/ 422167 h 2269068"/>
                <a:gd name="connsiteX35" fmla="*/ 276422 w 2311824"/>
                <a:gd name="connsiteY35" fmla="*/ 452546 h 2269068"/>
                <a:gd name="connsiteX36" fmla="*/ 508107 w 2311824"/>
                <a:gd name="connsiteY36" fmla="*/ 575732 h 2269068"/>
                <a:gd name="connsiteX37" fmla="*/ 787509 w 2311824"/>
                <a:gd name="connsiteY37" fmla="*/ 296330 h 2269068"/>
                <a:gd name="connsiteX38" fmla="*/ 765552 w 2311824"/>
                <a:gd name="connsiteY38" fmla="*/ 187574 h 2269068"/>
                <a:gd name="connsiteX39" fmla="*/ 745702 w 2311824"/>
                <a:gd name="connsiteY39" fmla="*/ 151003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11824" h="2269068">
                  <a:moveTo>
                    <a:pt x="1016212" y="0"/>
                  </a:moveTo>
                  <a:lnTo>
                    <a:pt x="1249912" y="130455"/>
                  </a:lnTo>
                  <a:lnTo>
                    <a:pt x="1276060" y="98763"/>
                  </a:lnTo>
                  <a:cubicBezTo>
                    <a:pt x="1326622" y="48201"/>
                    <a:pt x="1396472" y="16928"/>
                    <a:pt x="1473627" y="16928"/>
                  </a:cubicBezTo>
                  <a:cubicBezTo>
                    <a:pt x="1627936" y="16928"/>
                    <a:pt x="1753029" y="142021"/>
                    <a:pt x="1753029" y="296330"/>
                  </a:cubicBezTo>
                  <a:cubicBezTo>
                    <a:pt x="1753029" y="315619"/>
                    <a:pt x="1751074" y="334451"/>
                    <a:pt x="1747353" y="352639"/>
                  </a:cubicBezTo>
                  <a:lnTo>
                    <a:pt x="1732670" y="399939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31" y="860807"/>
                  </a:lnTo>
                  <a:cubicBezTo>
                    <a:pt x="2216050" y="886861"/>
                    <a:pt x="2311824" y="999513"/>
                    <a:pt x="2311824" y="1134533"/>
                  </a:cubicBezTo>
                  <a:cubicBezTo>
                    <a:pt x="2311824" y="1269553"/>
                    <a:pt x="2216050" y="1382205"/>
                    <a:pt x="2088731" y="1408258"/>
                  </a:cubicBezTo>
                  <a:lnTo>
                    <a:pt x="2032423" y="1413935"/>
                  </a:lnTo>
                  <a:lnTo>
                    <a:pt x="2032423" y="1701801"/>
                  </a:lnTo>
                  <a:lnTo>
                    <a:pt x="1731540" y="1869759"/>
                  </a:lnTo>
                  <a:lnTo>
                    <a:pt x="1747339" y="1920654"/>
                  </a:lnTo>
                  <a:cubicBezTo>
                    <a:pt x="1751060" y="1938842"/>
                    <a:pt x="1753015" y="1957675"/>
                    <a:pt x="1753015" y="1976963"/>
                  </a:cubicBezTo>
                  <a:cubicBezTo>
                    <a:pt x="1753015" y="2131272"/>
                    <a:pt x="1627922" y="2256365"/>
                    <a:pt x="1473613" y="2256365"/>
                  </a:cubicBezTo>
                  <a:cubicBezTo>
                    <a:pt x="1396459" y="2256365"/>
                    <a:pt x="1326608" y="2225092"/>
                    <a:pt x="1276046" y="2174530"/>
                  </a:cubicBezTo>
                  <a:lnTo>
                    <a:pt x="1247515" y="2139950"/>
                  </a:lnTo>
                  <a:lnTo>
                    <a:pt x="1016211" y="2269068"/>
                  </a:lnTo>
                  <a:lnTo>
                    <a:pt x="747472" y="2119053"/>
                  </a:lnTo>
                  <a:lnTo>
                    <a:pt x="765565" y="2085718"/>
                  </a:lnTo>
                  <a:cubicBezTo>
                    <a:pt x="779703" y="2052291"/>
                    <a:pt x="787522" y="2015540"/>
                    <a:pt x="787522" y="1976963"/>
                  </a:cubicBezTo>
                  <a:cubicBezTo>
                    <a:pt x="787522" y="1822654"/>
                    <a:pt x="662429" y="1697561"/>
                    <a:pt x="508120" y="1697561"/>
                  </a:cubicBezTo>
                  <a:cubicBezTo>
                    <a:pt x="411677" y="1697561"/>
                    <a:pt x="326646" y="1746425"/>
                    <a:pt x="276435" y="1820747"/>
                  </a:cubicBezTo>
                  <a:lnTo>
                    <a:pt x="261703" y="1847888"/>
                  </a:lnTo>
                  <a:lnTo>
                    <a:pt x="0" y="1701801"/>
                  </a:lnTo>
                  <a:lnTo>
                    <a:pt x="0" y="1413935"/>
                  </a:lnTo>
                  <a:lnTo>
                    <a:pt x="56307" y="1408258"/>
                  </a:lnTo>
                  <a:cubicBezTo>
                    <a:pt x="183625" y="1382205"/>
                    <a:pt x="279400" y="1269553"/>
                    <a:pt x="279400" y="1134533"/>
                  </a:cubicBezTo>
                  <a:cubicBezTo>
                    <a:pt x="279400" y="999513"/>
                    <a:pt x="183625" y="886861"/>
                    <a:pt x="56307" y="860807"/>
                  </a:cubicBezTo>
                  <a:lnTo>
                    <a:pt x="0" y="855131"/>
                  </a:lnTo>
                  <a:lnTo>
                    <a:pt x="0" y="567267"/>
                  </a:lnTo>
                  <a:lnTo>
                    <a:pt x="259933" y="422167"/>
                  </a:lnTo>
                  <a:lnTo>
                    <a:pt x="276422" y="452546"/>
                  </a:lnTo>
                  <a:cubicBezTo>
                    <a:pt x="326633" y="526867"/>
                    <a:pt x="411664" y="575732"/>
                    <a:pt x="508107" y="575732"/>
                  </a:cubicBezTo>
                  <a:cubicBezTo>
                    <a:pt x="662416" y="575732"/>
                    <a:pt x="787509" y="450639"/>
                    <a:pt x="787509" y="296330"/>
                  </a:cubicBezTo>
                  <a:cubicBezTo>
                    <a:pt x="787509" y="257753"/>
                    <a:pt x="779690" y="221001"/>
                    <a:pt x="765552" y="187574"/>
                  </a:cubicBezTo>
                  <a:lnTo>
                    <a:pt x="745702" y="151003"/>
                  </a:lnTo>
                  <a:close/>
                </a:path>
              </a:pathLst>
            </a:custGeom>
            <a:solidFill>
              <a:srgbClr val="F1C50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37B5667-1348-4D40-AA30-F9ACB25D6FAC}"/>
                    </a:ext>
                  </a:extLst>
                </p:cNvPr>
                <p:cNvSpPr/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2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050" i="1">
                            <a:latin typeface="Cambria Math"/>
                          </a:rPr>
                          <m:t>=</m:t>
                        </m:r>
                        <m:r>
                          <a:rPr lang="de-DE" sz="1050" i="1">
                            <a:latin typeface="Cambria Math"/>
                          </a:rPr>
                          <m:t>𝑓</m:t>
                        </m:r>
                        <m:r>
                          <a:rPr lang="de-DE" sz="1050" i="1">
                            <a:latin typeface="Cambria Math"/>
                          </a:rPr>
                          <m:t>(</m:t>
                        </m:r>
                        <m:r>
                          <a:rPr lang="de-DE" sz="1050" i="1">
                            <a:latin typeface="Cambria Math"/>
                          </a:rPr>
                          <m:t>𝐿</m:t>
                        </m:r>
                        <m:r>
                          <a:rPr lang="de-DE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1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050" dirty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37B5667-1348-4D40-AA30-F9ACB25D6F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  <a:blipFill>
                  <a:blip r:embed="rId10"/>
                  <a:stretch>
                    <a:fillRect t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75555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 dirty="0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 dirty="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 16">
            <a:extLst>
              <a:ext uri="{FF2B5EF4-FFF2-40B4-BE49-F238E27FC236}">
                <a16:creationId xmlns:a16="http://schemas.microsoft.com/office/drawing/2014/main" id="{1D887114-26B7-1A48-B2BF-9F14184B12C4}"/>
              </a:ext>
            </a:extLst>
          </p:cNvPr>
          <p:cNvSpPr>
            <a:spLocks/>
          </p:cNvSpPr>
          <p:nvPr/>
        </p:nvSpPr>
        <p:spPr bwMode="auto">
          <a:xfrm rot="8383037">
            <a:off x="5894532" y="1984172"/>
            <a:ext cx="1120734" cy="68118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</a:t>
            </a:r>
            <a:r>
              <a:rPr lang="en-US" sz="1400" b="1" dirty="0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Successful</a:t>
            </a:r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1">
            <a:extLst>
              <a:ext uri="{FF2B5EF4-FFF2-40B4-BE49-F238E27FC236}">
                <a16:creationId xmlns:a16="http://schemas.microsoft.com/office/drawing/2014/main" id="{1EB8A1CD-9872-E443-B79A-263467440AF3}"/>
              </a:ext>
            </a:extLst>
          </p:cNvPr>
          <p:cNvSpPr/>
          <p:nvPr/>
        </p:nvSpPr>
        <p:spPr>
          <a:xfrm>
            <a:off x="5378839" y="5026634"/>
            <a:ext cx="418960" cy="2954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7ED06B7-084F-194C-A37B-31B42DB9A1B0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[2]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BF2FEF1-E5C2-3C42-80BE-BB5901543762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85" name="Titel 7">
            <a:extLst>
              <a:ext uri="{FF2B5EF4-FFF2-40B4-BE49-F238E27FC236}">
                <a16:creationId xmlns:a16="http://schemas.microsoft.com/office/drawing/2014/main" id="{CD105495-550E-0448-9185-FACF5B551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</p:spTree>
    <p:extLst>
      <p:ext uri="{BB962C8B-B14F-4D97-AF65-F5344CB8AC3E}">
        <p14:creationId xmlns:p14="http://schemas.microsoft.com/office/powerpoint/2010/main" val="35197452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reeform 30">
            <a:extLst>
              <a:ext uri="{FF2B5EF4-FFF2-40B4-BE49-F238E27FC236}">
                <a16:creationId xmlns:a16="http://schemas.microsoft.com/office/drawing/2014/main" id="{7223D9F5-8240-814D-B283-D945A43BFC26}"/>
              </a:ext>
            </a:extLst>
          </p:cNvPr>
          <p:cNvSpPr/>
          <p:nvPr/>
        </p:nvSpPr>
        <p:spPr>
          <a:xfrm rot="10800000">
            <a:off x="3923930" y="1798913"/>
            <a:ext cx="1718118" cy="1918119"/>
          </a:xfrm>
          <a:custGeom>
            <a:avLst/>
            <a:gdLst>
              <a:gd name="connsiteX0" fmla="*/ 1295612 w 2311824"/>
              <a:gd name="connsiteY0" fmla="*/ 2269068 h 2269068"/>
              <a:gd name="connsiteX1" fmla="*/ 1025100 w 2311824"/>
              <a:gd name="connsiteY1" fmla="*/ 2118063 h 2269068"/>
              <a:gd name="connsiteX2" fmla="*/ 1019189 w 2311824"/>
              <a:gd name="connsiteY2" fmla="*/ 2128954 h 2269068"/>
              <a:gd name="connsiteX3" fmla="*/ 787504 w 2311824"/>
              <a:gd name="connsiteY3" fmla="*/ 2252140 h 2269068"/>
              <a:gd name="connsiteX4" fmla="*/ 508102 w 2311824"/>
              <a:gd name="connsiteY4" fmla="*/ 1972738 h 2269068"/>
              <a:gd name="connsiteX5" fmla="*/ 530059 w 2311824"/>
              <a:gd name="connsiteY5" fmla="*/ 1863982 h 2269068"/>
              <a:gd name="connsiteX6" fmla="*/ 539332 w 2311824"/>
              <a:gd name="connsiteY6" fmla="*/ 1846899 h 2269068"/>
              <a:gd name="connsiteX7" fmla="*/ 279401 w 2311824"/>
              <a:gd name="connsiteY7" fmla="*/ 1701801 h 2269068"/>
              <a:gd name="connsiteX8" fmla="*/ 279401 w 2311824"/>
              <a:gd name="connsiteY8" fmla="*/ 1413937 h 2269068"/>
              <a:gd name="connsiteX9" fmla="*/ 223093 w 2311824"/>
              <a:gd name="connsiteY9" fmla="*/ 1408261 h 2269068"/>
              <a:gd name="connsiteX10" fmla="*/ 0 w 2311824"/>
              <a:gd name="connsiteY10" fmla="*/ 1134535 h 2269068"/>
              <a:gd name="connsiteX11" fmla="*/ 223093 w 2311824"/>
              <a:gd name="connsiteY11" fmla="*/ 860810 h 2269068"/>
              <a:gd name="connsiteX12" fmla="*/ 279401 w 2311824"/>
              <a:gd name="connsiteY12" fmla="*/ 855133 h 2269068"/>
              <a:gd name="connsiteX13" fmla="*/ 279401 w 2311824"/>
              <a:gd name="connsiteY13" fmla="*/ 567267 h 2269068"/>
              <a:gd name="connsiteX14" fmla="*/ 537565 w 2311824"/>
              <a:gd name="connsiteY14" fmla="*/ 423156 h 2269068"/>
              <a:gd name="connsiteX15" fmla="*/ 530055 w 2311824"/>
              <a:gd name="connsiteY15" fmla="*/ 409321 h 2269068"/>
              <a:gd name="connsiteX16" fmla="*/ 508098 w 2311824"/>
              <a:gd name="connsiteY16" fmla="*/ 300565 h 2269068"/>
              <a:gd name="connsiteX17" fmla="*/ 787500 w 2311824"/>
              <a:gd name="connsiteY17" fmla="*/ 21163 h 2269068"/>
              <a:gd name="connsiteX18" fmla="*/ 1019185 w 2311824"/>
              <a:gd name="connsiteY18" fmla="*/ 144349 h 2269068"/>
              <a:gd name="connsiteX19" fmla="*/ 1023333 w 2311824"/>
              <a:gd name="connsiteY19" fmla="*/ 151992 h 2269068"/>
              <a:gd name="connsiteX20" fmla="*/ 1295613 w 2311824"/>
              <a:gd name="connsiteY20" fmla="*/ 0 h 2269068"/>
              <a:gd name="connsiteX21" fmla="*/ 1566127 w 2311824"/>
              <a:gd name="connsiteY21" fmla="*/ 151006 h 2269068"/>
              <a:gd name="connsiteX22" fmla="*/ 1546276 w 2311824"/>
              <a:gd name="connsiteY22" fmla="*/ 187578 h 2269068"/>
              <a:gd name="connsiteX23" fmla="*/ 1524319 w 2311824"/>
              <a:gd name="connsiteY23" fmla="*/ 296333 h 2269068"/>
              <a:gd name="connsiteX24" fmla="*/ 1803721 w 2311824"/>
              <a:gd name="connsiteY24" fmla="*/ 575735 h 2269068"/>
              <a:gd name="connsiteX25" fmla="*/ 2035406 w 2311824"/>
              <a:gd name="connsiteY25" fmla="*/ 452549 h 2269068"/>
              <a:gd name="connsiteX26" fmla="*/ 2051895 w 2311824"/>
              <a:gd name="connsiteY26" fmla="*/ 422170 h 2269068"/>
              <a:gd name="connsiteX27" fmla="*/ 2311824 w 2311824"/>
              <a:gd name="connsiteY27" fmla="*/ 567267 h 2269068"/>
              <a:gd name="connsiteX28" fmla="*/ 2311824 w 2311824"/>
              <a:gd name="connsiteY28" fmla="*/ 855133 h 2269068"/>
              <a:gd name="connsiteX29" fmla="*/ 2255517 w 2311824"/>
              <a:gd name="connsiteY29" fmla="*/ 860810 h 2269068"/>
              <a:gd name="connsiteX30" fmla="*/ 2032424 w 2311824"/>
              <a:gd name="connsiteY30" fmla="*/ 1134535 h 2269068"/>
              <a:gd name="connsiteX31" fmla="*/ 2255517 w 2311824"/>
              <a:gd name="connsiteY31" fmla="*/ 1408261 h 2269068"/>
              <a:gd name="connsiteX32" fmla="*/ 2311824 w 2311824"/>
              <a:gd name="connsiteY32" fmla="*/ 1413937 h 2269068"/>
              <a:gd name="connsiteX33" fmla="*/ 2311824 w 2311824"/>
              <a:gd name="connsiteY33" fmla="*/ 1701801 h 2269068"/>
              <a:gd name="connsiteX34" fmla="*/ 2051890 w 2311824"/>
              <a:gd name="connsiteY34" fmla="*/ 1846901 h 2269068"/>
              <a:gd name="connsiteX35" fmla="*/ 2035401 w 2311824"/>
              <a:gd name="connsiteY35" fmla="*/ 1816522 h 2269068"/>
              <a:gd name="connsiteX36" fmla="*/ 1803716 w 2311824"/>
              <a:gd name="connsiteY36" fmla="*/ 1693336 h 2269068"/>
              <a:gd name="connsiteX37" fmla="*/ 1524314 w 2311824"/>
              <a:gd name="connsiteY37" fmla="*/ 1972738 h 2269068"/>
              <a:gd name="connsiteX38" fmla="*/ 1546271 w 2311824"/>
              <a:gd name="connsiteY38" fmla="*/ 2081494 h 2269068"/>
              <a:gd name="connsiteX39" fmla="*/ 1566121 w 2311824"/>
              <a:gd name="connsiteY39" fmla="*/ 2118065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11824" h="2269068">
                <a:moveTo>
                  <a:pt x="1295612" y="2269068"/>
                </a:moveTo>
                <a:lnTo>
                  <a:pt x="1025100" y="2118063"/>
                </a:lnTo>
                <a:lnTo>
                  <a:pt x="1019189" y="2128954"/>
                </a:lnTo>
                <a:cubicBezTo>
                  <a:pt x="968978" y="2203276"/>
                  <a:pt x="883947" y="2252140"/>
                  <a:pt x="787504" y="2252140"/>
                </a:cubicBezTo>
                <a:cubicBezTo>
                  <a:pt x="633195" y="2252140"/>
                  <a:pt x="508102" y="2127047"/>
                  <a:pt x="508102" y="1972738"/>
                </a:cubicBezTo>
                <a:cubicBezTo>
                  <a:pt x="508102" y="1934161"/>
                  <a:pt x="515921" y="1897410"/>
                  <a:pt x="530059" y="1863982"/>
                </a:cubicBezTo>
                <a:lnTo>
                  <a:pt x="539332" y="1846899"/>
                </a:lnTo>
                <a:lnTo>
                  <a:pt x="279401" y="1701801"/>
                </a:lnTo>
                <a:lnTo>
                  <a:pt x="279401" y="1413937"/>
                </a:lnTo>
                <a:lnTo>
                  <a:pt x="223093" y="1408261"/>
                </a:lnTo>
                <a:cubicBezTo>
                  <a:pt x="95774" y="1382207"/>
                  <a:pt x="0" y="1269555"/>
                  <a:pt x="0" y="1134535"/>
                </a:cubicBezTo>
                <a:cubicBezTo>
                  <a:pt x="0" y="999515"/>
                  <a:pt x="95774" y="886863"/>
                  <a:pt x="223093" y="860810"/>
                </a:cubicBezTo>
                <a:lnTo>
                  <a:pt x="279401" y="855133"/>
                </a:lnTo>
                <a:lnTo>
                  <a:pt x="279401" y="567267"/>
                </a:lnTo>
                <a:lnTo>
                  <a:pt x="537565" y="423156"/>
                </a:lnTo>
                <a:lnTo>
                  <a:pt x="530055" y="409321"/>
                </a:lnTo>
                <a:cubicBezTo>
                  <a:pt x="515917" y="375894"/>
                  <a:pt x="508098" y="339143"/>
                  <a:pt x="508098" y="300565"/>
                </a:cubicBezTo>
                <a:cubicBezTo>
                  <a:pt x="508098" y="146256"/>
                  <a:pt x="633191" y="21163"/>
                  <a:pt x="787500" y="21163"/>
                </a:cubicBezTo>
                <a:cubicBezTo>
                  <a:pt x="883943" y="21163"/>
                  <a:pt x="968974" y="70028"/>
                  <a:pt x="1019185" y="144349"/>
                </a:cubicBezTo>
                <a:lnTo>
                  <a:pt x="1023333" y="151992"/>
                </a:lnTo>
                <a:lnTo>
                  <a:pt x="1295613" y="0"/>
                </a:lnTo>
                <a:lnTo>
                  <a:pt x="1566127" y="151006"/>
                </a:lnTo>
                <a:lnTo>
                  <a:pt x="1546276" y="187578"/>
                </a:lnTo>
                <a:cubicBezTo>
                  <a:pt x="1532138" y="221005"/>
                  <a:pt x="1524319" y="257756"/>
                  <a:pt x="1524319" y="296333"/>
                </a:cubicBezTo>
                <a:cubicBezTo>
                  <a:pt x="1524319" y="450642"/>
                  <a:pt x="1649412" y="575735"/>
                  <a:pt x="1803721" y="575735"/>
                </a:cubicBezTo>
                <a:cubicBezTo>
                  <a:pt x="1900164" y="575735"/>
                  <a:pt x="1985195" y="526871"/>
                  <a:pt x="2035406" y="452549"/>
                </a:cubicBezTo>
                <a:lnTo>
                  <a:pt x="2051895" y="422170"/>
                </a:lnTo>
                <a:lnTo>
                  <a:pt x="2311824" y="567267"/>
                </a:lnTo>
                <a:lnTo>
                  <a:pt x="2311824" y="855133"/>
                </a:lnTo>
                <a:lnTo>
                  <a:pt x="2255517" y="860810"/>
                </a:lnTo>
                <a:cubicBezTo>
                  <a:pt x="2128199" y="886863"/>
                  <a:pt x="2032424" y="999515"/>
                  <a:pt x="2032424" y="1134535"/>
                </a:cubicBezTo>
                <a:cubicBezTo>
                  <a:pt x="2032424" y="1269555"/>
                  <a:pt x="2128199" y="1382207"/>
                  <a:pt x="2255517" y="1408261"/>
                </a:cubicBezTo>
                <a:lnTo>
                  <a:pt x="2311824" y="1413937"/>
                </a:lnTo>
                <a:lnTo>
                  <a:pt x="2311824" y="1701801"/>
                </a:lnTo>
                <a:lnTo>
                  <a:pt x="2051890" y="1846901"/>
                </a:lnTo>
                <a:lnTo>
                  <a:pt x="2035401" y="1816522"/>
                </a:lnTo>
                <a:cubicBezTo>
                  <a:pt x="1985190" y="1742201"/>
                  <a:pt x="1900159" y="1693336"/>
                  <a:pt x="1803716" y="1693336"/>
                </a:cubicBezTo>
                <a:cubicBezTo>
                  <a:pt x="1649407" y="1693336"/>
                  <a:pt x="1524314" y="1818429"/>
                  <a:pt x="1524314" y="1972738"/>
                </a:cubicBezTo>
                <a:cubicBezTo>
                  <a:pt x="1524314" y="2011315"/>
                  <a:pt x="1532133" y="2048067"/>
                  <a:pt x="1546271" y="2081494"/>
                </a:cubicBezTo>
                <a:lnTo>
                  <a:pt x="1566121" y="2118065"/>
                </a:lnTo>
                <a:close/>
              </a:path>
            </a:pathLst>
          </a:custGeom>
          <a:solidFill>
            <a:srgbClr val="28B9D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CD4ABD-A612-7B4A-AF4D-63EDAF98D202}"/>
              </a:ext>
            </a:extLst>
          </p:cNvPr>
          <p:cNvSpPr/>
          <p:nvPr/>
        </p:nvSpPr>
        <p:spPr>
          <a:xfrm>
            <a:off x="3934000" y="2463279"/>
            <a:ext cx="171812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PHY-Layer</a:t>
            </a:r>
            <a:endParaRPr lang="en-US" sz="105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5C4A65-B561-FF4C-9656-12B1B068F97A}"/>
              </a:ext>
            </a:extLst>
          </p:cNvPr>
          <p:cNvGrpSpPr/>
          <p:nvPr/>
        </p:nvGrpSpPr>
        <p:grpSpPr>
          <a:xfrm>
            <a:off x="5439386" y="1798913"/>
            <a:ext cx="1724902" cy="1918119"/>
            <a:chOff x="5439386" y="1798913"/>
            <a:chExt cx="2320952" cy="2269068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62432A-116D-7D43-8BD1-BBDE69529A57}"/>
                </a:ext>
              </a:extLst>
            </p:cNvPr>
            <p:cNvSpPr/>
            <p:nvPr/>
          </p:nvSpPr>
          <p:spPr>
            <a:xfrm>
              <a:off x="5448514" y="1798913"/>
              <a:ext cx="2311824" cy="2269068"/>
            </a:xfrm>
            <a:custGeom>
              <a:avLst/>
              <a:gdLst>
                <a:gd name="connsiteX0" fmla="*/ 1016212 w 2311824"/>
                <a:gd name="connsiteY0" fmla="*/ 0 h 2269068"/>
                <a:gd name="connsiteX1" fmla="*/ 1249912 w 2311824"/>
                <a:gd name="connsiteY1" fmla="*/ 130455 h 2269068"/>
                <a:gd name="connsiteX2" fmla="*/ 1276060 w 2311824"/>
                <a:gd name="connsiteY2" fmla="*/ 98763 h 2269068"/>
                <a:gd name="connsiteX3" fmla="*/ 1473627 w 2311824"/>
                <a:gd name="connsiteY3" fmla="*/ 16928 h 2269068"/>
                <a:gd name="connsiteX4" fmla="*/ 1753029 w 2311824"/>
                <a:gd name="connsiteY4" fmla="*/ 296330 h 2269068"/>
                <a:gd name="connsiteX5" fmla="*/ 1747353 w 2311824"/>
                <a:gd name="connsiteY5" fmla="*/ 352639 h 2269068"/>
                <a:gd name="connsiteX6" fmla="*/ 1732670 w 2311824"/>
                <a:gd name="connsiteY6" fmla="*/ 399939 h 2269068"/>
                <a:gd name="connsiteX7" fmla="*/ 2032423 w 2311824"/>
                <a:gd name="connsiteY7" fmla="*/ 567267 h 2269068"/>
                <a:gd name="connsiteX8" fmla="*/ 2032423 w 2311824"/>
                <a:gd name="connsiteY8" fmla="*/ 855131 h 2269068"/>
                <a:gd name="connsiteX9" fmla="*/ 2088731 w 2311824"/>
                <a:gd name="connsiteY9" fmla="*/ 860807 h 2269068"/>
                <a:gd name="connsiteX10" fmla="*/ 2311824 w 2311824"/>
                <a:gd name="connsiteY10" fmla="*/ 1134533 h 2269068"/>
                <a:gd name="connsiteX11" fmla="*/ 2088731 w 2311824"/>
                <a:gd name="connsiteY11" fmla="*/ 1408258 h 2269068"/>
                <a:gd name="connsiteX12" fmla="*/ 2032423 w 2311824"/>
                <a:gd name="connsiteY12" fmla="*/ 1413935 h 2269068"/>
                <a:gd name="connsiteX13" fmla="*/ 2032423 w 2311824"/>
                <a:gd name="connsiteY13" fmla="*/ 1701801 h 2269068"/>
                <a:gd name="connsiteX14" fmla="*/ 1731540 w 2311824"/>
                <a:gd name="connsiteY14" fmla="*/ 1869759 h 2269068"/>
                <a:gd name="connsiteX15" fmla="*/ 1747339 w 2311824"/>
                <a:gd name="connsiteY15" fmla="*/ 1920654 h 2269068"/>
                <a:gd name="connsiteX16" fmla="*/ 1753015 w 2311824"/>
                <a:gd name="connsiteY16" fmla="*/ 1976963 h 2269068"/>
                <a:gd name="connsiteX17" fmla="*/ 1473613 w 2311824"/>
                <a:gd name="connsiteY17" fmla="*/ 2256365 h 2269068"/>
                <a:gd name="connsiteX18" fmla="*/ 1276046 w 2311824"/>
                <a:gd name="connsiteY18" fmla="*/ 2174530 h 2269068"/>
                <a:gd name="connsiteX19" fmla="*/ 1247515 w 2311824"/>
                <a:gd name="connsiteY19" fmla="*/ 2139950 h 2269068"/>
                <a:gd name="connsiteX20" fmla="*/ 1016211 w 2311824"/>
                <a:gd name="connsiteY20" fmla="*/ 2269068 h 2269068"/>
                <a:gd name="connsiteX21" fmla="*/ 747472 w 2311824"/>
                <a:gd name="connsiteY21" fmla="*/ 2119053 h 2269068"/>
                <a:gd name="connsiteX22" fmla="*/ 765565 w 2311824"/>
                <a:gd name="connsiteY22" fmla="*/ 2085718 h 2269068"/>
                <a:gd name="connsiteX23" fmla="*/ 787522 w 2311824"/>
                <a:gd name="connsiteY23" fmla="*/ 1976963 h 2269068"/>
                <a:gd name="connsiteX24" fmla="*/ 508120 w 2311824"/>
                <a:gd name="connsiteY24" fmla="*/ 1697561 h 2269068"/>
                <a:gd name="connsiteX25" fmla="*/ 276435 w 2311824"/>
                <a:gd name="connsiteY25" fmla="*/ 1820747 h 2269068"/>
                <a:gd name="connsiteX26" fmla="*/ 261703 w 2311824"/>
                <a:gd name="connsiteY26" fmla="*/ 1847888 h 2269068"/>
                <a:gd name="connsiteX27" fmla="*/ 0 w 2311824"/>
                <a:gd name="connsiteY27" fmla="*/ 1701801 h 2269068"/>
                <a:gd name="connsiteX28" fmla="*/ 0 w 2311824"/>
                <a:gd name="connsiteY28" fmla="*/ 1413935 h 2269068"/>
                <a:gd name="connsiteX29" fmla="*/ 56307 w 2311824"/>
                <a:gd name="connsiteY29" fmla="*/ 1408258 h 2269068"/>
                <a:gd name="connsiteX30" fmla="*/ 279400 w 2311824"/>
                <a:gd name="connsiteY30" fmla="*/ 1134533 h 2269068"/>
                <a:gd name="connsiteX31" fmla="*/ 56307 w 2311824"/>
                <a:gd name="connsiteY31" fmla="*/ 860807 h 2269068"/>
                <a:gd name="connsiteX32" fmla="*/ 0 w 2311824"/>
                <a:gd name="connsiteY32" fmla="*/ 855131 h 2269068"/>
                <a:gd name="connsiteX33" fmla="*/ 0 w 2311824"/>
                <a:gd name="connsiteY33" fmla="*/ 567267 h 2269068"/>
                <a:gd name="connsiteX34" fmla="*/ 259933 w 2311824"/>
                <a:gd name="connsiteY34" fmla="*/ 422167 h 2269068"/>
                <a:gd name="connsiteX35" fmla="*/ 276422 w 2311824"/>
                <a:gd name="connsiteY35" fmla="*/ 452546 h 2269068"/>
                <a:gd name="connsiteX36" fmla="*/ 508107 w 2311824"/>
                <a:gd name="connsiteY36" fmla="*/ 575732 h 2269068"/>
                <a:gd name="connsiteX37" fmla="*/ 787509 w 2311824"/>
                <a:gd name="connsiteY37" fmla="*/ 296330 h 2269068"/>
                <a:gd name="connsiteX38" fmla="*/ 765552 w 2311824"/>
                <a:gd name="connsiteY38" fmla="*/ 187574 h 2269068"/>
                <a:gd name="connsiteX39" fmla="*/ 745702 w 2311824"/>
                <a:gd name="connsiteY39" fmla="*/ 151003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11824" h="2269068">
                  <a:moveTo>
                    <a:pt x="1016212" y="0"/>
                  </a:moveTo>
                  <a:lnTo>
                    <a:pt x="1249912" y="130455"/>
                  </a:lnTo>
                  <a:lnTo>
                    <a:pt x="1276060" y="98763"/>
                  </a:lnTo>
                  <a:cubicBezTo>
                    <a:pt x="1326622" y="48201"/>
                    <a:pt x="1396472" y="16928"/>
                    <a:pt x="1473627" y="16928"/>
                  </a:cubicBezTo>
                  <a:cubicBezTo>
                    <a:pt x="1627936" y="16928"/>
                    <a:pt x="1753029" y="142021"/>
                    <a:pt x="1753029" y="296330"/>
                  </a:cubicBezTo>
                  <a:cubicBezTo>
                    <a:pt x="1753029" y="315619"/>
                    <a:pt x="1751074" y="334451"/>
                    <a:pt x="1747353" y="352639"/>
                  </a:cubicBezTo>
                  <a:lnTo>
                    <a:pt x="1732670" y="399939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31" y="860807"/>
                  </a:lnTo>
                  <a:cubicBezTo>
                    <a:pt x="2216050" y="886861"/>
                    <a:pt x="2311824" y="999513"/>
                    <a:pt x="2311824" y="1134533"/>
                  </a:cubicBezTo>
                  <a:cubicBezTo>
                    <a:pt x="2311824" y="1269553"/>
                    <a:pt x="2216050" y="1382205"/>
                    <a:pt x="2088731" y="1408258"/>
                  </a:cubicBezTo>
                  <a:lnTo>
                    <a:pt x="2032423" y="1413935"/>
                  </a:lnTo>
                  <a:lnTo>
                    <a:pt x="2032423" y="1701801"/>
                  </a:lnTo>
                  <a:lnTo>
                    <a:pt x="1731540" y="1869759"/>
                  </a:lnTo>
                  <a:lnTo>
                    <a:pt x="1747339" y="1920654"/>
                  </a:lnTo>
                  <a:cubicBezTo>
                    <a:pt x="1751060" y="1938842"/>
                    <a:pt x="1753015" y="1957675"/>
                    <a:pt x="1753015" y="1976963"/>
                  </a:cubicBezTo>
                  <a:cubicBezTo>
                    <a:pt x="1753015" y="2131272"/>
                    <a:pt x="1627922" y="2256365"/>
                    <a:pt x="1473613" y="2256365"/>
                  </a:cubicBezTo>
                  <a:cubicBezTo>
                    <a:pt x="1396459" y="2256365"/>
                    <a:pt x="1326608" y="2225092"/>
                    <a:pt x="1276046" y="2174530"/>
                  </a:cubicBezTo>
                  <a:lnTo>
                    <a:pt x="1247515" y="2139950"/>
                  </a:lnTo>
                  <a:lnTo>
                    <a:pt x="1016211" y="2269068"/>
                  </a:lnTo>
                  <a:lnTo>
                    <a:pt x="747472" y="2119053"/>
                  </a:lnTo>
                  <a:lnTo>
                    <a:pt x="765565" y="2085718"/>
                  </a:lnTo>
                  <a:cubicBezTo>
                    <a:pt x="779703" y="2052291"/>
                    <a:pt x="787522" y="2015540"/>
                    <a:pt x="787522" y="1976963"/>
                  </a:cubicBezTo>
                  <a:cubicBezTo>
                    <a:pt x="787522" y="1822654"/>
                    <a:pt x="662429" y="1697561"/>
                    <a:pt x="508120" y="1697561"/>
                  </a:cubicBezTo>
                  <a:cubicBezTo>
                    <a:pt x="411677" y="1697561"/>
                    <a:pt x="326646" y="1746425"/>
                    <a:pt x="276435" y="1820747"/>
                  </a:cubicBezTo>
                  <a:lnTo>
                    <a:pt x="261703" y="1847888"/>
                  </a:lnTo>
                  <a:lnTo>
                    <a:pt x="0" y="1701801"/>
                  </a:lnTo>
                  <a:lnTo>
                    <a:pt x="0" y="1413935"/>
                  </a:lnTo>
                  <a:lnTo>
                    <a:pt x="56307" y="1408258"/>
                  </a:lnTo>
                  <a:cubicBezTo>
                    <a:pt x="183625" y="1382205"/>
                    <a:pt x="279400" y="1269553"/>
                    <a:pt x="279400" y="1134533"/>
                  </a:cubicBezTo>
                  <a:cubicBezTo>
                    <a:pt x="279400" y="999513"/>
                    <a:pt x="183625" y="886861"/>
                    <a:pt x="56307" y="860807"/>
                  </a:cubicBezTo>
                  <a:lnTo>
                    <a:pt x="0" y="855131"/>
                  </a:lnTo>
                  <a:lnTo>
                    <a:pt x="0" y="567267"/>
                  </a:lnTo>
                  <a:lnTo>
                    <a:pt x="259933" y="422167"/>
                  </a:lnTo>
                  <a:lnTo>
                    <a:pt x="276422" y="452546"/>
                  </a:lnTo>
                  <a:cubicBezTo>
                    <a:pt x="326633" y="526867"/>
                    <a:pt x="411664" y="575732"/>
                    <a:pt x="508107" y="575732"/>
                  </a:cubicBezTo>
                  <a:cubicBezTo>
                    <a:pt x="662416" y="575732"/>
                    <a:pt x="787509" y="450639"/>
                    <a:pt x="787509" y="296330"/>
                  </a:cubicBezTo>
                  <a:cubicBezTo>
                    <a:pt x="787509" y="257753"/>
                    <a:pt x="779690" y="221001"/>
                    <a:pt x="765552" y="187574"/>
                  </a:cubicBezTo>
                  <a:lnTo>
                    <a:pt x="745702" y="151003"/>
                  </a:lnTo>
                  <a:close/>
                </a:path>
              </a:pathLst>
            </a:custGeom>
            <a:solidFill>
              <a:srgbClr val="F1C50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7D8BE7-8612-924B-AF7E-17601A266876}"/>
                    </a:ext>
                  </a:extLst>
                </p:cNvPr>
                <p:cNvSpPr/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2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050" i="1">
                            <a:latin typeface="Cambria Math"/>
                          </a:rPr>
                          <m:t>=</m:t>
                        </m:r>
                        <m:r>
                          <a:rPr lang="de-DE" sz="1050" i="1">
                            <a:latin typeface="Cambria Math"/>
                          </a:rPr>
                          <m:t>𝑓</m:t>
                        </m:r>
                        <m:r>
                          <a:rPr lang="de-DE" sz="1050" i="1">
                            <a:latin typeface="Cambria Math"/>
                          </a:rPr>
                          <m:t>(</m:t>
                        </m:r>
                        <m:r>
                          <a:rPr lang="de-DE" sz="1050" i="1">
                            <a:latin typeface="Cambria Math"/>
                          </a:rPr>
                          <m:t>𝐿</m:t>
                        </m:r>
                        <m:r>
                          <a:rPr lang="de-DE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1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050" dirty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7D8BE7-8612-924B-AF7E-17601A2668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  <a:blipFill>
                  <a:blip r:embed="rId4"/>
                  <a:stretch>
                    <a:fillRect t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85482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09FC-65C2-6748-913C-A8D45B6B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Tags Population Estimation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4CCD6-F429-C740-BFE9-A8BAB4CBD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8FC40C-4650-5D4B-8B4C-F6ABCB5DBA97}" type="datetime3">
              <a:rPr lang="de-DE" smtClean="0"/>
              <a:t>08/07/2018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0F0CE-8A74-B147-A5A4-69875A88F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A6088-A9CD-2643-B426-A2259D01E462}"/>
              </a:ext>
            </a:extLst>
          </p:cNvPr>
          <p:cNvGrpSpPr/>
          <p:nvPr/>
        </p:nvGrpSpPr>
        <p:grpSpPr>
          <a:xfrm>
            <a:off x="466725" y="1274318"/>
            <a:ext cx="8353747" cy="4588487"/>
            <a:chOff x="733426" y="1203137"/>
            <a:chExt cx="11174565" cy="4803684"/>
          </a:xfrm>
        </p:grpSpPr>
        <p:sp>
          <p:nvSpPr>
            <p:cNvPr id="7" name="Freeform: Shape 77">
              <a:extLst>
                <a:ext uri="{FF2B5EF4-FFF2-40B4-BE49-F238E27FC236}">
                  <a16:creationId xmlns:a16="http://schemas.microsoft.com/office/drawing/2014/main" id="{F9138BC4-33C3-4846-9753-66E1EDBF1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868" y="1203137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2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3B8E701-12F5-7149-AC54-36892E423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682" y="1203137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 dirty="0">
                  <a:solidFill>
                    <a:schemeClr val="lt1"/>
                  </a:solidFill>
                </a:rPr>
                <a:t>04</a:t>
              </a:r>
            </a:p>
          </p:txBody>
        </p:sp>
        <p:pic>
          <p:nvPicPr>
            <p:cNvPr id="9" name="Graphic 8" descr="Handshake">
              <a:extLst>
                <a:ext uri="{FF2B5EF4-FFF2-40B4-BE49-F238E27FC236}">
                  <a16:creationId xmlns:a16="http://schemas.microsoft.com/office/drawing/2014/main" id="{26C9ACDC-CC98-FB4F-AEC7-C2836E090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94017" y="1424052"/>
              <a:ext cx="757983" cy="757983"/>
            </a:xfrm>
            <a:prstGeom prst="rect">
              <a:avLst/>
            </a:prstGeom>
          </p:spPr>
        </p:pic>
        <p:sp>
          <p:nvSpPr>
            <p:cNvPr id="10" name="Freeform: Shape 80">
              <a:extLst>
                <a:ext uri="{FF2B5EF4-FFF2-40B4-BE49-F238E27FC236}">
                  <a16:creationId xmlns:a16="http://schemas.microsoft.com/office/drawing/2014/main" id="{F8CC7C6D-3EE0-724F-9389-81E188FD5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6" y="4806269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3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79">
              <a:extLst>
                <a:ext uri="{FF2B5EF4-FFF2-40B4-BE49-F238E27FC236}">
                  <a16:creationId xmlns:a16="http://schemas.microsoft.com/office/drawing/2014/main" id="{A118FED9-91FF-F44B-A3C5-70A6F48E8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240" y="3604979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3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78">
              <a:extLst>
                <a:ext uri="{FF2B5EF4-FFF2-40B4-BE49-F238E27FC236}">
                  <a16:creationId xmlns:a16="http://schemas.microsoft.com/office/drawing/2014/main" id="{E6731A24-A8E0-CC43-91BF-8408E540E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054" y="2404427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3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8F6631D-6984-0F4B-B9D6-3B2F45A73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240" y="4806269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 dirty="0">
                  <a:solidFill>
                    <a:schemeClr val="lt1"/>
                  </a:solidFill>
                </a:rPr>
                <a:t>01</a:t>
              </a: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AD59FAC-C530-704C-ABEC-6EA9E7B3F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054" y="3604979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 dirty="0">
                  <a:solidFill>
                    <a:schemeClr val="lt1"/>
                  </a:solidFill>
                </a:rPr>
                <a:t>02</a:t>
              </a: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CC246A8-9CDA-B441-9CF4-82343B188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868" y="2404427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 dirty="0">
                  <a:solidFill>
                    <a:schemeClr val="lt1"/>
                  </a:solidFill>
                </a:rPr>
                <a:t>03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36CAC7F-54A0-7D49-8736-344A0389F92C}"/>
                </a:ext>
              </a:extLst>
            </p:cNvPr>
            <p:cNvGrpSpPr/>
            <p:nvPr/>
          </p:nvGrpSpPr>
          <p:grpSpPr>
            <a:xfrm>
              <a:off x="6899194" y="1269442"/>
              <a:ext cx="5008797" cy="923776"/>
              <a:chOff x="8798342" y="1549864"/>
              <a:chExt cx="3184684" cy="92377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9E412B-7AD5-D949-B450-838A2400BFAF}"/>
                  </a:ext>
                </a:extLst>
              </p:cNvPr>
              <p:cNvSpPr txBox="1"/>
              <p:nvPr/>
            </p:nvSpPr>
            <p:spPr>
              <a:xfrm>
                <a:off x="8798342" y="1549864"/>
                <a:ext cx="3184684" cy="45109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 dirty="0">
                    <a:solidFill>
                      <a:schemeClr val="accent2"/>
                    </a:solidFill>
                  </a:rPr>
                  <a:t>Proposed posteriori distribution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7513A2-827B-7647-A978-24E03D546B3E}"/>
                  </a:ext>
                </a:extLst>
              </p:cNvPr>
              <p:cNvSpPr txBox="1"/>
              <p:nvPr/>
            </p:nvSpPr>
            <p:spPr>
              <a:xfrm>
                <a:off x="8929772" y="1925881"/>
                <a:ext cx="2929293" cy="547759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Aaa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just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F7B0E2-2E5C-9D43-B847-8A00E1A7BB7D}"/>
                </a:ext>
              </a:extLst>
            </p:cNvPr>
            <p:cNvGrpSpPr/>
            <p:nvPr/>
          </p:nvGrpSpPr>
          <p:grpSpPr>
            <a:xfrm>
              <a:off x="5896820" y="2472426"/>
              <a:ext cx="4619384" cy="923776"/>
              <a:chOff x="8921977" y="1549864"/>
              <a:chExt cx="2937088" cy="92377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5AE32F-CFDA-4347-9B2C-BECC89418B67}"/>
                  </a:ext>
                </a:extLst>
              </p:cNvPr>
              <p:cNvSpPr txBox="1"/>
              <p:nvPr/>
            </p:nvSpPr>
            <p:spPr>
              <a:xfrm>
                <a:off x="8921977" y="1549864"/>
                <a:ext cx="2937088" cy="45109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 dirty="0">
                    <a:solidFill>
                      <a:schemeClr val="accent2"/>
                    </a:solidFill>
                  </a:rPr>
                  <a:t>Normalized probability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E191C9-4107-9A42-947B-C959A2F8F8B1}"/>
                  </a:ext>
                </a:extLst>
              </p:cNvPr>
              <p:cNvSpPr txBox="1"/>
              <p:nvPr/>
            </p:nvSpPr>
            <p:spPr>
              <a:xfrm>
                <a:off x="8929772" y="1925881"/>
                <a:ext cx="2929293" cy="547759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Aaa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just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10C7835-16E3-954F-9B1E-810EED0D90BE}"/>
                </a:ext>
              </a:extLst>
            </p:cNvPr>
            <p:cNvGrpSpPr/>
            <p:nvPr/>
          </p:nvGrpSpPr>
          <p:grpSpPr>
            <a:xfrm>
              <a:off x="4699994" y="3675408"/>
              <a:ext cx="4619384" cy="1077701"/>
              <a:chOff x="8921977" y="1549862"/>
              <a:chExt cx="2937088" cy="1077701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A76371-5C16-0E4F-A5AE-63622EB5DAEC}"/>
                  </a:ext>
                </a:extLst>
              </p:cNvPr>
              <p:cNvSpPr txBox="1"/>
              <p:nvPr/>
            </p:nvSpPr>
            <p:spPr>
              <a:xfrm>
                <a:off x="8921977" y="1549862"/>
                <a:ext cx="2937088" cy="45109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 dirty="0">
                    <a:solidFill>
                      <a:schemeClr val="accent2"/>
                    </a:solidFill>
                  </a:rPr>
                  <a:t>Dense RFID network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FB076B-EDE8-3643-9940-D615EA2825B6}"/>
                      </a:ext>
                    </a:extLst>
                  </p:cNvPr>
                  <p:cNvSpPr txBox="1"/>
                  <p:nvPr/>
                </p:nvSpPr>
                <p:spPr>
                  <a:xfrm>
                    <a:off x="8929772" y="1925881"/>
                    <a:ext cx="2929293" cy="701682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 anchor="t">
                    <a:spAutoFit/>
                  </a:bodyPr>
                  <a:lstStyle/>
                  <a:p>
                    <a:r>
                      <a:rPr lang="en-US" sz="1600" kern="0" dirty="0"/>
                      <a:t>Poisson distribution with mean 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de-DE" sz="1600" ker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num>
                          <m:den>
                            <m:r>
                              <a:rPr lang="de-DE" sz="1600" i="1" ker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oMath>
                    </a14:m>
                    <a:endParaRPr lang="en-US" sz="1600" dirty="0"/>
                  </a:p>
                  <a:p>
                    <a:pPr algn="just"/>
                    <a:endPara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FB076B-EDE8-3643-9940-D615EA2825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9772" y="1925881"/>
                    <a:ext cx="2929293" cy="70168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3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D5DEA55-33A9-9A42-99D3-3FC5F33A86CD}"/>
                </a:ext>
              </a:extLst>
            </p:cNvPr>
            <p:cNvGrpSpPr/>
            <p:nvPr/>
          </p:nvGrpSpPr>
          <p:grpSpPr>
            <a:xfrm>
              <a:off x="3503166" y="4878392"/>
              <a:ext cx="6767333" cy="933243"/>
              <a:chOff x="8921976" y="1549863"/>
              <a:chExt cx="4302793" cy="93324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403DC1-B3F0-DD4B-8FF5-0C760DC037E0}"/>
                  </a:ext>
                </a:extLst>
              </p:cNvPr>
              <p:cNvSpPr txBox="1"/>
              <p:nvPr/>
            </p:nvSpPr>
            <p:spPr>
              <a:xfrm>
                <a:off x="8921976" y="1549863"/>
                <a:ext cx="4302793" cy="45109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 dirty="0">
                    <a:solidFill>
                      <a:schemeClr val="accent2"/>
                    </a:solidFill>
                  </a:rPr>
                  <a:t>Conventional ML posteriori distribution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66C04EB-BDD9-9D47-8EEB-8E897B11FD7C}"/>
                      </a:ext>
                    </a:extLst>
                  </p:cNvPr>
                  <p:cNvSpPr txBox="1"/>
                  <p:nvPr/>
                </p:nvSpPr>
                <p:spPr>
                  <a:xfrm>
                    <a:off x="8929772" y="1925881"/>
                    <a:ext cx="2929293" cy="557225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 anchor="t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ker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1400" i="1" kern="0">
                                  <a:latin typeface="Cambria Math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𝐸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 kern="0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sup>
                          </m:sSubSup>
                          <m:sSubSup>
                            <m:sSubSup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</m:sSubSup>
                          <m:sSubSup>
                            <m:sSubSup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66C04EB-BDD9-9D47-8EEB-8E897B11FD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9772" y="1925881"/>
                    <a:ext cx="2929293" cy="5572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2" name="Picture Placeholder 10">
            <a:extLst>
              <a:ext uri="{FF2B5EF4-FFF2-40B4-BE49-F238E27FC236}">
                <a16:creationId xmlns:a16="http://schemas.microsoft.com/office/drawing/2014/main" id="{49EF5F5E-92A2-F147-8F1F-5F4A46C71BC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33" name="Picture Placeholder 4">
            <a:extLst>
              <a:ext uri="{FF2B5EF4-FFF2-40B4-BE49-F238E27FC236}">
                <a16:creationId xmlns:a16="http://schemas.microsoft.com/office/drawing/2014/main" id="{F6B49177-7503-1047-A4D3-A71D3EBA0F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2FF46376-08DB-D24A-BB23-E0BE6C2A91BB}"/>
                  </a:ext>
                </a:extLst>
              </p:cNvPr>
              <p:cNvSpPr/>
              <p:nvPr/>
            </p:nvSpPr>
            <p:spPr>
              <a:xfrm>
                <a:off x="6519877" y="5193414"/>
                <a:ext cx="2520280" cy="841708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an empty slot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 successful slot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 collided slot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current FSA frame length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2FF46376-08DB-D24A-BB23-E0BE6C2A9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877" y="5193414"/>
                <a:ext cx="2520280" cy="84170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066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Reading Process of the </a:t>
            </a:r>
            <a:r>
              <a:rPr lang="en-US" dirty="0" err="1"/>
              <a:t>EPCglobal</a:t>
            </a:r>
            <a:r>
              <a:rPr lang="en-US" dirty="0"/>
              <a:t> C1G2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4">
            <a:extLst>
              <a:ext uri="{FF2B5EF4-FFF2-40B4-BE49-F238E27FC236}">
                <a16:creationId xmlns:a16="http://schemas.microsoft.com/office/drawing/2014/main" id="{98EA6FFF-C586-9446-A78A-F3A7150B7431}"/>
              </a:ext>
            </a:extLst>
          </p:cNvPr>
          <p:cNvSpPr/>
          <p:nvPr/>
        </p:nvSpPr>
        <p:spPr>
          <a:xfrm>
            <a:off x="370266" y="1201292"/>
            <a:ext cx="3985710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D9781313-2A64-A64C-9E10-D4B1141D06E2}"/>
              </a:ext>
            </a:extLst>
          </p:cNvPr>
          <p:cNvSpPr/>
          <p:nvPr/>
        </p:nvSpPr>
        <p:spPr>
          <a:xfrm>
            <a:off x="370266" y="1201292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13" name="Rectangle 66">
            <a:extLst>
              <a:ext uri="{FF2B5EF4-FFF2-40B4-BE49-F238E27FC236}">
                <a16:creationId xmlns:a16="http://schemas.microsoft.com/office/drawing/2014/main" id="{86E9FC02-D404-634B-8121-D29E96411295}"/>
              </a:ext>
            </a:extLst>
          </p:cNvPr>
          <p:cNvSpPr/>
          <p:nvPr/>
        </p:nvSpPr>
        <p:spPr>
          <a:xfrm>
            <a:off x="3855910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4" name="Rectangle 31">
            <a:extLst>
              <a:ext uri="{FF2B5EF4-FFF2-40B4-BE49-F238E27FC236}">
                <a16:creationId xmlns:a16="http://schemas.microsoft.com/office/drawing/2014/main" id="{44FD7A9E-4DE2-BC41-A5C0-A72C33E15943}"/>
              </a:ext>
            </a:extLst>
          </p:cNvPr>
          <p:cNvSpPr/>
          <p:nvPr/>
        </p:nvSpPr>
        <p:spPr>
          <a:xfrm>
            <a:off x="1370398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C4F043E1-2A7A-244C-987D-B28F8CC2FFC6}"/>
              </a:ext>
            </a:extLst>
          </p:cNvPr>
          <p:cNvSpPr/>
          <p:nvPr/>
        </p:nvSpPr>
        <p:spPr>
          <a:xfrm>
            <a:off x="1868946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6" name="Rectangle 65">
            <a:extLst>
              <a:ext uri="{FF2B5EF4-FFF2-40B4-BE49-F238E27FC236}">
                <a16:creationId xmlns:a16="http://schemas.microsoft.com/office/drawing/2014/main" id="{87D5C8BD-83BF-6E45-AF78-A168BBDF3C8F}"/>
              </a:ext>
            </a:extLst>
          </p:cNvPr>
          <p:cNvSpPr/>
          <p:nvPr/>
        </p:nvSpPr>
        <p:spPr>
          <a:xfrm>
            <a:off x="236568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04A07D8D-E971-F14C-A79A-4C18D062D2B7}"/>
              </a:ext>
            </a:extLst>
          </p:cNvPr>
          <p:cNvSpPr/>
          <p:nvPr/>
        </p:nvSpPr>
        <p:spPr>
          <a:xfrm>
            <a:off x="2862428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8" name="Rectangle 66">
            <a:extLst>
              <a:ext uri="{FF2B5EF4-FFF2-40B4-BE49-F238E27FC236}">
                <a16:creationId xmlns:a16="http://schemas.microsoft.com/office/drawing/2014/main" id="{CB51469D-1F55-B945-9628-26FC8CC1F9E8}"/>
              </a:ext>
            </a:extLst>
          </p:cNvPr>
          <p:cNvSpPr/>
          <p:nvPr/>
        </p:nvSpPr>
        <p:spPr>
          <a:xfrm>
            <a:off x="335802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9" name="Rectangle 31">
            <a:extLst>
              <a:ext uri="{FF2B5EF4-FFF2-40B4-BE49-F238E27FC236}">
                <a16:creationId xmlns:a16="http://schemas.microsoft.com/office/drawing/2014/main" id="{E18D07F1-96D7-BD4F-81E7-5C1483E798C6}"/>
              </a:ext>
            </a:extLst>
          </p:cNvPr>
          <p:cNvSpPr/>
          <p:nvPr/>
        </p:nvSpPr>
        <p:spPr>
          <a:xfrm>
            <a:off x="874322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Gerade Verbindung mit Pfeil 23">
            <a:extLst>
              <a:ext uri="{FF2B5EF4-FFF2-40B4-BE49-F238E27FC236}">
                <a16:creationId xmlns:a16="http://schemas.microsoft.com/office/drawing/2014/main" id="{E82B2F5E-25B4-9D41-AA51-FB84207A7A46}"/>
              </a:ext>
            </a:extLst>
          </p:cNvPr>
          <p:cNvCxnSpPr/>
          <p:nvPr/>
        </p:nvCxnSpPr>
        <p:spPr>
          <a:xfrm>
            <a:off x="370266" y="2060848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6">
                <a:extLst>
                  <a:ext uri="{FF2B5EF4-FFF2-40B4-BE49-F238E27FC236}">
                    <a16:creationId xmlns:a16="http://schemas.microsoft.com/office/drawing/2014/main" id="{9CF71D97-91A0-5046-A329-718CA14E5A6E}"/>
                  </a:ext>
                </a:extLst>
              </p:cNvPr>
              <p:cNvSpPr txBox="1"/>
              <p:nvPr/>
            </p:nvSpPr>
            <p:spPr>
              <a:xfrm>
                <a:off x="2051720" y="1700808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6">
                <a:extLst>
                  <a:ext uri="{FF2B5EF4-FFF2-40B4-BE49-F238E27FC236}">
                    <a16:creationId xmlns:a16="http://schemas.microsoft.com/office/drawing/2014/main" id="{9CF71D97-91A0-5046-A329-718CA14E5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700808"/>
                <a:ext cx="3657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4">
            <a:extLst>
              <a:ext uri="{FF2B5EF4-FFF2-40B4-BE49-F238E27FC236}">
                <a16:creationId xmlns:a16="http://schemas.microsoft.com/office/drawing/2014/main" id="{54D4BE5A-38B6-F449-AA6E-6AC303F24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40138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BFBA0498-914B-3D40-8544-556ED3D56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784926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6BBFFB34-4E3A-544A-B5DC-26DB6858E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2210478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48E51F6D-3360-E142-AEE2-4A6DC31DF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221047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0330B9B-6755-7F47-9C26-E2DAE1090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352331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06BA456-4F6D-8E4B-B079-AEDC8832F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773790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Oval 12">
            <a:extLst>
              <a:ext uri="{FF2B5EF4-FFF2-40B4-BE49-F238E27FC236}">
                <a16:creationId xmlns:a16="http://schemas.microsoft.com/office/drawing/2014/main" id="{C317652C-B0F8-DF43-8DE6-AEDA10F11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3274364"/>
            <a:ext cx="443204" cy="4255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33E707F5-B54B-DD4A-BC3E-3E77C13A8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3226471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27BB3559-4143-C443-82BD-D3977C855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979348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0E3D0184-BD1D-5C4B-A7E2-8E526DBF2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68893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32" name="Gruppieren 37">
            <a:extLst>
              <a:ext uri="{FF2B5EF4-FFF2-40B4-BE49-F238E27FC236}">
                <a16:creationId xmlns:a16="http://schemas.microsoft.com/office/drawing/2014/main" id="{CCE1F4A7-3F67-3246-9352-C81B11E07EF5}"/>
              </a:ext>
            </a:extLst>
          </p:cNvPr>
          <p:cNvGrpSpPr/>
          <p:nvPr/>
        </p:nvGrpSpPr>
        <p:grpSpPr>
          <a:xfrm>
            <a:off x="7362586" y="5445224"/>
            <a:ext cx="1529894" cy="667820"/>
            <a:chOff x="7233106" y="5245616"/>
            <a:chExt cx="1529894" cy="821124"/>
          </a:xfrm>
        </p:grpSpPr>
        <p:sp>
          <p:nvSpPr>
            <p:cNvPr id="33" name="Textfeld 38">
              <a:extLst>
                <a:ext uri="{FF2B5EF4-FFF2-40B4-BE49-F238E27FC236}">
                  <a16:creationId xmlns:a16="http://schemas.microsoft.com/office/drawing/2014/main" id="{7DEFF340-E8F6-A445-BCE1-4A0A721116F1}"/>
                </a:ext>
              </a:extLst>
            </p:cNvPr>
            <p:cNvSpPr txBox="1"/>
            <p:nvPr/>
          </p:nvSpPr>
          <p:spPr>
            <a:xfrm>
              <a:off x="7614105" y="5650468"/>
              <a:ext cx="984705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34" name="Textfeld 39">
              <a:extLst>
                <a:ext uri="{FF2B5EF4-FFF2-40B4-BE49-F238E27FC236}">
                  <a16:creationId xmlns:a16="http://schemas.microsoft.com/office/drawing/2014/main" id="{A3B8A2B2-4D86-B14E-8C44-9632A2FD5966}"/>
                </a:ext>
              </a:extLst>
            </p:cNvPr>
            <p:cNvSpPr txBox="1"/>
            <p:nvPr/>
          </p:nvSpPr>
          <p:spPr>
            <a:xfrm>
              <a:off x="7654990" y="5245616"/>
              <a:ext cx="1108010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3AE1A641-8A46-274A-B9C0-2D8A012C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319785"/>
              <a:ext cx="228600" cy="20191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6" name="Oval 12">
              <a:extLst>
                <a:ext uri="{FF2B5EF4-FFF2-40B4-BE49-F238E27FC236}">
                  <a16:creationId xmlns:a16="http://schemas.microsoft.com/office/drawing/2014/main" id="{673FA498-5A18-4948-9EC2-E5FD6E466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33339"/>
              <a:ext cx="228600" cy="25978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dirty="0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68448C82-7DD4-4945-AD88-7F2BC5D7F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3170126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42AE0DCF-0BCF-D04D-95F4-1C0FF22E1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3274364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4CFA5B18-7534-344A-845A-24E443D8E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398740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DA43CA72-27CE-E845-8AFF-747CA8E7D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918318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70C53E7B-AFEE-9046-AA4C-31B44A474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77378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8B1CB3D7-DDC2-3640-81CC-A89DEB6B1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43354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7B91E38A-628E-6B4D-BE51-24EC05678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86792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7B657A66-B9CA-D546-8D33-8F73B37B6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735593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87D1EDFE-7B04-8842-938F-FAB5B1577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487141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B4130F39-250C-FB40-8B5C-E9B9A9E16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380444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5C2CBD36-574E-F345-89A1-C457DE55A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4127460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2B45F992-73A6-214C-950B-68118B6E6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969042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29529C81-C1C7-AF41-939A-230771BE5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664147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D5D32995-FC7C-6244-8DB4-7D51AC271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522295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D4B0D3FB-B2F9-324F-9B53-EB34A5153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892895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2271CD3A-8372-374C-8AD5-BEAB84F53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664146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1929EDCA-3917-6A42-B833-054744E9A86E}"/>
              </a:ext>
            </a:extLst>
          </p:cNvPr>
          <p:cNvSpPr>
            <a:spLocks/>
          </p:cNvSpPr>
          <p:nvPr/>
        </p:nvSpPr>
        <p:spPr bwMode="auto">
          <a:xfrm rot="8882636">
            <a:off x="5110285" y="2755302"/>
            <a:ext cx="1784847" cy="123922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6">
            <a:extLst>
              <a:ext uri="{FF2B5EF4-FFF2-40B4-BE49-F238E27FC236}">
                <a16:creationId xmlns:a16="http://schemas.microsoft.com/office/drawing/2014/main" id="{D7DD659D-89DD-6C47-A5ED-4E0DBC169D01}"/>
              </a:ext>
            </a:extLst>
          </p:cNvPr>
          <p:cNvSpPr>
            <a:spLocks/>
          </p:cNvSpPr>
          <p:nvPr/>
        </p:nvSpPr>
        <p:spPr bwMode="auto">
          <a:xfrm rot="12517327" flipV="1">
            <a:off x="5249343" y="3950076"/>
            <a:ext cx="1553561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D83935-5C41-3A4C-8BEA-B9F856BAD962}"/>
              </a:ext>
            </a:extLst>
          </p:cNvPr>
          <p:cNvGrpSpPr/>
          <p:nvPr/>
        </p:nvGrpSpPr>
        <p:grpSpPr>
          <a:xfrm>
            <a:off x="544953" y="4845969"/>
            <a:ext cx="2536289" cy="1007679"/>
            <a:chOff x="217509" y="4197241"/>
            <a:chExt cx="2536289" cy="1007679"/>
          </a:xfrm>
        </p:grpSpPr>
        <p:pic>
          <p:nvPicPr>
            <p:cNvPr id="56" name="Grafik 58">
              <a:extLst>
                <a:ext uri="{FF2B5EF4-FFF2-40B4-BE49-F238E27FC236}">
                  <a16:creationId xmlns:a16="http://schemas.microsoft.com/office/drawing/2014/main" id="{759C7E59-41BA-074D-BED5-95EEFB437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509" y="4197241"/>
              <a:ext cx="2536289" cy="1007679"/>
            </a:xfrm>
            <a:prstGeom prst="rect">
              <a:avLst/>
            </a:prstGeom>
          </p:spPr>
        </p:pic>
        <p:sp>
          <p:nvSpPr>
            <p:cNvPr id="57" name="Textfeld 69">
              <a:extLst>
                <a:ext uri="{FF2B5EF4-FFF2-40B4-BE49-F238E27FC236}">
                  <a16:creationId xmlns:a16="http://schemas.microsoft.com/office/drawing/2014/main" id="{22FD349F-BAB1-CD4C-AB68-91F600FBA011}"/>
                </a:ext>
              </a:extLst>
            </p:cNvPr>
            <p:cNvSpPr txBox="1"/>
            <p:nvPr/>
          </p:nvSpPr>
          <p:spPr>
            <a:xfrm>
              <a:off x="1852479" y="4434552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Textfeld 70">
              <a:extLst>
                <a:ext uri="{FF2B5EF4-FFF2-40B4-BE49-F238E27FC236}">
                  <a16:creationId xmlns:a16="http://schemas.microsoft.com/office/drawing/2014/main" id="{5B2F2A70-8023-6D47-9DF3-A35A70FB0794}"/>
                </a:ext>
              </a:extLst>
            </p:cNvPr>
            <p:cNvSpPr txBox="1"/>
            <p:nvPr/>
          </p:nvSpPr>
          <p:spPr>
            <a:xfrm>
              <a:off x="1862086" y="4637113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E2F7012-6186-8D40-9806-4D1D202A5724}"/>
              </a:ext>
            </a:extLst>
          </p:cNvPr>
          <p:cNvSpPr/>
          <p:nvPr/>
        </p:nvSpPr>
        <p:spPr bwMode="auto">
          <a:xfrm>
            <a:off x="466725" y="3167508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A6C3CE-D34D-ED4A-8E86-874C62F642B4}"/>
              </a:ext>
            </a:extLst>
          </p:cNvPr>
          <p:cNvSpPr/>
          <p:nvPr/>
        </p:nvSpPr>
        <p:spPr bwMode="auto">
          <a:xfrm>
            <a:off x="1142562" y="2922326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30619F6-6D4F-FA4C-B633-7265830340B1}"/>
              </a:ext>
            </a:extLst>
          </p:cNvPr>
          <p:cNvSpPr/>
          <p:nvPr/>
        </p:nvSpPr>
        <p:spPr bwMode="auto">
          <a:xfrm>
            <a:off x="1142562" y="3174514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2FA378F-57FF-DE41-A561-F7536FF8B12B}"/>
              </a:ext>
            </a:extLst>
          </p:cNvPr>
          <p:cNvSpPr/>
          <p:nvPr/>
        </p:nvSpPr>
        <p:spPr bwMode="auto">
          <a:xfrm>
            <a:off x="1800243" y="3174514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2" name="Textplatzhalter 3">
            <a:extLst>
              <a:ext uri="{FF2B5EF4-FFF2-40B4-BE49-F238E27FC236}">
                <a16:creationId xmlns:a16="http://schemas.microsoft.com/office/drawing/2014/main" id="{BA499E9F-5E39-8046-BA8A-C623803E45B9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32472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r>
              <a:rPr lang="en-US" sz="1600" kern="0" dirty="0"/>
              <a:t>Collided Slot </a:t>
            </a:r>
          </a:p>
          <a:p>
            <a:pPr marL="360363" lvl="1" indent="0">
              <a:buNone/>
            </a:pPr>
            <a:endParaRPr lang="en-US" sz="1600" kern="0" dirty="0"/>
          </a:p>
          <a:p>
            <a:pPr lvl="1"/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				</a:t>
            </a:r>
          </a:p>
          <a:p>
            <a:endParaRPr lang="en-US" sz="1600" kern="0" dirty="0"/>
          </a:p>
          <a:p>
            <a:pPr lvl="2"/>
            <a:endParaRPr lang="en-US" sz="1600" kern="0" dirty="0"/>
          </a:p>
          <a:p>
            <a:pPr marL="180975" lvl="1" indent="0">
              <a:buFont typeface="Wingdings" pitchFamily="2" charset="2"/>
              <a:buNone/>
            </a:pPr>
            <a:r>
              <a:rPr lang="en-US" kern="0" dirty="0"/>
              <a:t>												</a:t>
            </a:r>
            <a:endParaRPr lang="en-US" sz="1600" kern="0" dirty="0">
              <a:solidFill>
                <a:schemeClr val="tx2">
                  <a:lumMod val="50000"/>
                </a:schemeClr>
              </a:solidFill>
            </a:endParaRPr>
          </a:p>
          <a:p>
            <a:pPr lvl="5"/>
            <a:endParaRPr lang="en-US" sz="1600" i="1" kern="0" dirty="0">
              <a:solidFill>
                <a:schemeClr val="tx2">
                  <a:lumMod val="50000"/>
                </a:schemeClr>
              </a:solidFill>
              <a:latin typeface="Cambria Math"/>
            </a:endParaRPr>
          </a:p>
          <a:p>
            <a:pPr lvl="5"/>
            <a:endParaRPr lang="en-US" kern="0" dirty="0"/>
          </a:p>
          <a:p>
            <a:pPr lvl="2"/>
            <a:endParaRPr lang="en-US" sz="1600" kern="0" dirty="0"/>
          </a:p>
          <a:p>
            <a:pPr lvl="3"/>
            <a:endParaRPr lang="en-US" sz="1600" kern="0" dirty="0"/>
          </a:p>
          <a:p>
            <a:pPr marL="683025" lvl="4"/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</p:spTree>
    <p:extLst>
      <p:ext uri="{BB962C8B-B14F-4D97-AF65-F5344CB8AC3E}">
        <p14:creationId xmlns:p14="http://schemas.microsoft.com/office/powerpoint/2010/main" val="33352848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 err="1"/>
              <a:t>EPCglobal</a:t>
            </a:r>
            <a:r>
              <a:rPr lang="en-US" dirty="0"/>
              <a:t> C1G2 Conventional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38688A98-63A0-574A-A34C-28179058DDA4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</a:t>
            </a:r>
            <a:endParaRPr lang="en-US" sz="1600" kern="0" dirty="0"/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98E7F81F-A026-F648-87C4-E7D31F7AE5EE}"/>
              </a:ext>
            </a:extLst>
          </p:cNvPr>
          <p:cNvSpPr/>
          <p:nvPr/>
        </p:nvSpPr>
        <p:spPr>
          <a:xfrm>
            <a:off x="370266" y="1201292"/>
            <a:ext cx="3985710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65">
            <a:extLst>
              <a:ext uri="{FF2B5EF4-FFF2-40B4-BE49-F238E27FC236}">
                <a16:creationId xmlns:a16="http://schemas.microsoft.com/office/drawing/2014/main" id="{0B337853-377A-B34C-B5FF-78BB703F2011}"/>
              </a:ext>
            </a:extLst>
          </p:cNvPr>
          <p:cNvSpPr/>
          <p:nvPr/>
        </p:nvSpPr>
        <p:spPr>
          <a:xfrm>
            <a:off x="370266" y="1201292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854BDDA5-CBE9-EB48-90DF-19686F76591C}"/>
              </a:ext>
            </a:extLst>
          </p:cNvPr>
          <p:cNvSpPr/>
          <p:nvPr/>
        </p:nvSpPr>
        <p:spPr>
          <a:xfrm>
            <a:off x="3855910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5" name="Rectangle 31">
            <a:extLst>
              <a:ext uri="{FF2B5EF4-FFF2-40B4-BE49-F238E27FC236}">
                <a16:creationId xmlns:a16="http://schemas.microsoft.com/office/drawing/2014/main" id="{01E812E1-5039-B642-9CDC-66862E5F3FBB}"/>
              </a:ext>
            </a:extLst>
          </p:cNvPr>
          <p:cNvSpPr/>
          <p:nvPr/>
        </p:nvSpPr>
        <p:spPr>
          <a:xfrm>
            <a:off x="1370398" y="120129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16" name="Rectangle 66">
            <a:extLst>
              <a:ext uri="{FF2B5EF4-FFF2-40B4-BE49-F238E27FC236}">
                <a16:creationId xmlns:a16="http://schemas.microsoft.com/office/drawing/2014/main" id="{3A72A522-67BF-C842-BD2E-7190F5C6C949}"/>
              </a:ext>
            </a:extLst>
          </p:cNvPr>
          <p:cNvSpPr/>
          <p:nvPr/>
        </p:nvSpPr>
        <p:spPr>
          <a:xfrm>
            <a:off x="1868946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7" name="Rectangle 65">
            <a:extLst>
              <a:ext uri="{FF2B5EF4-FFF2-40B4-BE49-F238E27FC236}">
                <a16:creationId xmlns:a16="http://schemas.microsoft.com/office/drawing/2014/main" id="{08C0219F-8C29-D143-BD52-B9D5081B2D35}"/>
              </a:ext>
            </a:extLst>
          </p:cNvPr>
          <p:cNvSpPr/>
          <p:nvPr/>
        </p:nvSpPr>
        <p:spPr>
          <a:xfrm>
            <a:off x="236568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id="{8031B122-72D1-8840-9B27-7B60C365EE43}"/>
              </a:ext>
            </a:extLst>
          </p:cNvPr>
          <p:cNvSpPr/>
          <p:nvPr/>
        </p:nvSpPr>
        <p:spPr>
          <a:xfrm>
            <a:off x="2862428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9" name="Rectangle 66">
            <a:extLst>
              <a:ext uri="{FF2B5EF4-FFF2-40B4-BE49-F238E27FC236}">
                <a16:creationId xmlns:a16="http://schemas.microsoft.com/office/drawing/2014/main" id="{ABEE6EDD-632B-494D-8089-36BF29AD3E0E}"/>
              </a:ext>
            </a:extLst>
          </p:cNvPr>
          <p:cNvSpPr/>
          <p:nvPr/>
        </p:nvSpPr>
        <p:spPr>
          <a:xfrm>
            <a:off x="335802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0" name="Rectangle 31">
            <a:extLst>
              <a:ext uri="{FF2B5EF4-FFF2-40B4-BE49-F238E27FC236}">
                <a16:creationId xmlns:a16="http://schemas.microsoft.com/office/drawing/2014/main" id="{9B8C69B7-8088-884A-8492-D13D0E8C23D3}"/>
              </a:ext>
            </a:extLst>
          </p:cNvPr>
          <p:cNvSpPr/>
          <p:nvPr/>
        </p:nvSpPr>
        <p:spPr>
          <a:xfrm>
            <a:off x="874322" y="1201292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cxnSp>
        <p:nvCxnSpPr>
          <p:cNvPr id="21" name="Gerade Verbindung mit Pfeil 23">
            <a:extLst>
              <a:ext uri="{FF2B5EF4-FFF2-40B4-BE49-F238E27FC236}">
                <a16:creationId xmlns:a16="http://schemas.microsoft.com/office/drawing/2014/main" id="{FDE761DA-C3CC-1345-A8D9-04440A924B7E}"/>
              </a:ext>
            </a:extLst>
          </p:cNvPr>
          <p:cNvCxnSpPr/>
          <p:nvPr/>
        </p:nvCxnSpPr>
        <p:spPr>
          <a:xfrm>
            <a:off x="370266" y="2060848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6">
            <a:extLst>
              <a:ext uri="{FF2B5EF4-FFF2-40B4-BE49-F238E27FC236}">
                <a16:creationId xmlns:a16="http://schemas.microsoft.com/office/drawing/2014/main" id="{3B792C67-C48A-5944-9540-E3FA468C5A48}"/>
              </a:ext>
            </a:extLst>
          </p:cNvPr>
          <p:cNvSpPr txBox="1"/>
          <p:nvPr/>
        </p:nvSpPr>
        <p:spPr>
          <a:xfrm>
            <a:off x="2051720" y="1628800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52D31ACB-AF35-8841-A9C0-88C394AE2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40138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3E6CCE82-1927-0047-A70F-BD6C000FA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7849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E86D88-BF13-2848-917C-05E6D964E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221047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3AC53A8C-67EA-E244-A37F-D87E8D56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2210479"/>
            <a:ext cx="295469" cy="28370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97AAD615-071F-6849-8ECB-68FD72654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35233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54EDCCE4-BE57-3E44-9EA7-34648F060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77379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F7346964-F6E4-8447-BBB1-F7DF79FB4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3274364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9FDB1F48-5B59-A74A-9F54-BB8F7088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322647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1A896C88-6FE2-164D-A43C-AC92283E3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97934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77A74BF4-2DDA-194E-9652-72362E974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68893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33" name="Gruppieren 37">
            <a:extLst>
              <a:ext uri="{FF2B5EF4-FFF2-40B4-BE49-F238E27FC236}">
                <a16:creationId xmlns:a16="http://schemas.microsoft.com/office/drawing/2014/main" id="{A33AD950-AC91-E848-B71B-5450F63CF8F0}"/>
              </a:ext>
            </a:extLst>
          </p:cNvPr>
          <p:cNvGrpSpPr/>
          <p:nvPr/>
        </p:nvGrpSpPr>
        <p:grpSpPr>
          <a:xfrm>
            <a:off x="7362586" y="5445224"/>
            <a:ext cx="1529894" cy="667820"/>
            <a:chOff x="7233106" y="5245616"/>
            <a:chExt cx="1529894" cy="821124"/>
          </a:xfrm>
        </p:grpSpPr>
        <p:sp>
          <p:nvSpPr>
            <p:cNvPr id="34" name="Textfeld 38">
              <a:extLst>
                <a:ext uri="{FF2B5EF4-FFF2-40B4-BE49-F238E27FC236}">
                  <a16:creationId xmlns:a16="http://schemas.microsoft.com/office/drawing/2014/main" id="{78AD2EB3-5E44-E346-867C-7DA6B3985C08}"/>
                </a:ext>
              </a:extLst>
            </p:cNvPr>
            <p:cNvSpPr txBox="1"/>
            <p:nvPr/>
          </p:nvSpPr>
          <p:spPr>
            <a:xfrm>
              <a:off x="7614105" y="5650468"/>
              <a:ext cx="984705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35" name="Textfeld 39">
              <a:extLst>
                <a:ext uri="{FF2B5EF4-FFF2-40B4-BE49-F238E27FC236}">
                  <a16:creationId xmlns:a16="http://schemas.microsoft.com/office/drawing/2014/main" id="{91FDB87E-9FFA-5745-85A1-75919B8DD1D4}"/>
                </a:ext>
              </a:extLst>
            </p:cNvPr>
            <p:cNvSpPr txBox="1"/>
            <p:nvPr/>
          </p:nvSpPr>
          <p:spPr>
            <a:xfrm>
              <a:off x="7654990" y="5245616"/>
              <a:ext cx="1108010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id="{08B2C270-EC04-9C4C-8554-B7E95B26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319785"/>
              <a:ext cx="228600" cy="201917"/>
            </a:xfrm>
            <a:prstGeom prst="rect">
              <a:avLst/>
            </a:prstGeom>
            <a:solidFill>
              <a:srgbClr val="1417A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id="{12BCC767-7DD6-3544-94AA-1AE5D7261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33339"/>
              <a:ext cx="228600" cy="2597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8" name="Rectangle 8">
            <a:extLst>
              <a:ext uri="{FF2B5EF4-FFF2-40B4-BE49-F238E27FC236}">
                <a16:creationId xmlns:a16="http://schemas.microsoft.com/office/drawing/2014/main" id="{FB7A9D3A-1266-F845-895B-9BF1AF752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31701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9747C402-BBAE-5840-9CAC-DAA539B86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327436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0EA9D455-6245-654C-B6F7-8CE2DA4AA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39874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41246F12-586F-634D-9F50-F430EC2CB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91831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97A425F0-8C29-1E46-A1A4-1AF3B6A67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77378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AB4FC10C-36F8-1D45-B097-7EC5BDF57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43354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256026A5-6D7F-F749-B693-384234B1C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86792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75F21CF6-B66E-6346-A1BB-8FCDDDA5E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735593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4C201220-13AF-C64C-AAE5-2E1950424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48714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2811BC82-B558-D249-9496-E6B181CEE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38044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27531FAC-7DFC-BD42-9156-73EDFC434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4127460"/>
            <a:ext cx="295469" cy="283703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700341D7-6548-834A-9972-3A9BFF108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969042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73C31B28-5B86-3F48-B647-BC110A407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664147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FC17EF1C-4A71-FE40-B801-C42A1D3E8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5222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8CC06976-B394-BA48-822A-4263CC896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8928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" name="Rectangle 8">
            <a:extLst>
              <a:ext uri="{FF2B5EF4-FFF2-40B4-BE49-F238E27FC236}">
                <a16:creationId xmlns:a16="http://schemas.microsoft.com/office/drawing/2014/main" id="{4FEACC6C-2E56-214D-9487-376AD87E7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66414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54" name="Grafik 58">
            <a:extLst>
              <a:ext uri="{FF2B5EF4-FFF2-40B4-BE49-F238E27FC236}">
                <a16:creationId xmlns:a16="http://schemas.microsoft.com/office/drawing/2014/main" id="{E0CC81A8-5491-C942-B8D7-8EFB1C4B0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9" y="4197241"/>
            <a:ext cx="2536289" cy="1007679"/>
          </a:xfrm>
          <a:prstGeom prst="rect">
            <a:avLst/>
          </a:prstGeom>
        </p:spPr>
      </p:pic>
      <p:cxnSp>
        <p:nvCxnSpPr>
          <p:cNvPr id="55" name="Gerade Verbindung mit Pfeil 66">
            <a:extLst>
              <a:ext uri="{FF2B5EF4-FFF2-40B4-BE49-F238E27FC236}">
                <a16:creationId xmlns:a16="http://schemas.microsoft.com/office/drawing/2014/main" id="{FB43E29F-7327-1442-92E6-FAE0183445A8}"/>
              </a:ext>
            </a:extLst>
          </p:cNvPr>
          <p:cNvCxnSpPr/>
          <p:nvPr/>
        </p:nvCxnSpPr>
        <p:spPr>
          <a:xfrm>
            <a:off x="1895205" y="4895599"/>
            <a:ext cx="89070" cy="3093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69">
            <a:extLst>
              <a:ext uri="{FF2B5EF4-FFF2-40B4-BE49-F238E27FC236}">
                <a16:creationId xmlns:a16="http://schemas.microsoft.com/office/drawing/2014/main" id="{7C39B8C0-ED70-7247-96F9-4DAB5BF84737}"/>
              </a:ext>
            </a:extLst>
          </p:cNvPr>
          <p:cNvSpPr txBox="1"/>
          <p:nvPr/>
        </p:nvSpPr>
        <p:spPr>
          <a:xfrm>
            <a:off x="1859794" y="4427237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feld 70">
            <a:extLst>
              <a:ext uri="{FF2B5EF4-FFF2-40B4-BE49-F238E27FC236}">
                <a16:creationId xmlns:a16="http://schemas.microsoft.com/office/drawing/2014/main" id="{1601F017-D5EC-6F42-808B-019490E4FA83}"/>
              </a:ext>
            </a:extLst>
          </p:cNvPr>
          <p:cNvSpPr txBox="1"/>
          <p:nvPr/>
        </p:nvSpPr>
        <p:spPr>
          <a:xfrm>
            <a:off x="1862086" y="4629798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feld 60">
            <a:extLst>
              <a:ext uri="{FF2B5EF4-FFF2-40B4-BE49-F238E27FC236}">
                <a16:creationId xmlns:a16="http://schemas.microsoft.com/office/drawing/2014/main" id="{85772566-0B8F-0546-AD92-7E1F8713DA59}"/>
              </a:ext>
            </a:extLst>
          </p:cNvPr>
          <p:cNvSpPr txBox="1"/>
          <p:nvPr/>
        </p:nvSpPr>
        <p:spPr>
          <a:xfrm>
            <a:off x="4694684" y="2492896"/>
            <a:ext cx="138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rgbClr val="9966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</a:p>
        </p:txBody>
      </p:sp>
      <p:sp>
        <p:nvSpPr>
          <p:cNvPr id="59" name="Bogen 68">
            <a:extLst>
              <a:ext uri="{FF2B5EF4-FFF2-40B4-BE49-F238E27FC236}">
                <a16:creationId xmlns:a16="http://schemas.microsoft.com/office/drawing/2014/main" id="{5DEE4F2D-ADD4-9F4A-8632-3EBB79BE7FFF}"/>
              </a:ext>
            </a:extLst>
          </p:cNvPr>
          <p:cNvSpPr/>
          <p:nvPr/>
        </p:nvSpPr>
        <p:spPr>
          <a:xfrm rot="3128449">
            <a:off x="4644383" y="3036170"/>
            <a:ext cx="897441" cy="903295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Bogen 71">
            <a:extLst>
              <a:ext uri="{FF2B5EF4-FFF2-40B4-BE49-F238E27FC236}">
                <a16:creationId xmlns:a16="http://schemas.microsoft.com/office/drawing/2014/main" id="{47788EC7-8D28-E44B-895F-D06C66CCBDA4}"/>
              </a:ext>
            </a:extLst>
          </p:cNvPr>
          <p:cNvSpPr/>
          <p:nvPr/>
        </p:nvSpPr>
        <p:spPr>
          <a:xfrm rot="2911622">
            <a:off x="4546197" y="2793226"/>
            <a:ext cx="1329659" cy="1361798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Bogen 72">
            <a:extLst>
              <a:ext uri="{FF2B5EF4-FFF2-40B4-BE49-F238E27FC236}">
                <a16:creationId xmlns:a16="http://schemas.microsoft.com/office/drawing/2014/main" id="{EC0C586F-5E7A-0843-AC47-31869BBDE4AB}"/>
              </a:ext>
            </a:extLst>
          </p:cNvPr>
          <p:cNvSpPr/>
          <p:nvPr/>
        </p:nvSpPr>
        <p:spPr>
          <a:xfrm rot="2870662">
            <a:off x="4447860" y="2529468"/>
            <a:ext cx="1722740" cy="1768356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Bogen 73">
            <a:extLst>
              <a:ext uri="{FF2B5EF4-FFF2-40B4-BE49-F238E27FC236}">
                <a16:creationId xmlns:a16="http://schemas.microsoft.com/office/drawing/2014/main" id="{0729BE04-EB7C-3747-903D-1B60D8D899A5}"/>
              </a:ext>
            </a:extLst>
          </p:cNvPr>
          <p:cNvSpPr/>
          <p:nvPr/>
        </p:nvSpPr>
        <p:spPr>
          <a:xfrm rot="2699164">
            <a:off x="4537959" y="2301852"/>
            <a:ext cx="2102414" cy="2111291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Bogen 74">
            <a:extLst>
              <a:ext uri="{FF2B5EF4-FFF2-40B4-BE49-F238E27FC236}">
                <a16:creationId xmlns:a16="http://schemas.microsoft.com/office/drawing/2014/main" id="{74DB5D38-5349-7A48-BA08-0EAE80839184}"/>
              </a:ext>
            </a:extLst>
          </p:cNvPr>
          <p:cNvSpPr/>
          <p:nvPr/>
        </p:nvSpPr>
        <p:spPr>
          <a:xfrm rot="2934997">
            <a:off x="4717772" y="2004119"/>
            <a:ext cx="2516589" cy="2496072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Bogen 75">
            <a:extLst>
              <a:ext uri="{FF2B5EF4-FFF2-40B4-BE49-F238E27FC236}">
                <a16:creationId xmlns:a16="http://schemas.microsoft.com/office/drawing/2014/main" id="{7780E732-1D77-6046-994A-0DD3FFFCAC20}"/>
              </a:ext>
            </a:extLst>
          </p:cNvPr>
          <p:cNvSpPr/>
          <p:nvPr/>
        </p:nvSpPr>
        <p:spPr>
          <a:xfrm rot="2809296">
            <a:off x="4788743" y="1515347"/>
            <a:ext cx="3105858" cy="3016416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uppieren 78">
            <a:extLst>
              <a:ext uri="{FF2B5EF4-FFF2-40B4-BE49-F238E27FC236}">
                <a16:creationId xmlns:a16="http://schemas.microsoft.com/office/drawing/2014/main" id="{A81E455D-2F9F-F748-B566-929CBFB4D76F}"/>
              </a:ext>
            </a:extLst>
          </p:cNvPr>
          <p:cNvGrpSpPr/>
          <p:nvPr/>
        </p:nvGrpSpPr>
        <p:grpSpPr>
          <a:xfrm>
            <a:off x="342432" y="5252806"/>
            <a:ext cx="6080917" cy="984505"/>
            <a:chOff x="418178" y="4856840"/>
            <a:chExt cx="7416824" cy="1308464"/>
          </a:xfrm>
        </p:grpSpPr>
        <p:pic>
          <p:nvPicPr>
            <p:cNvPr id="66" name="Grafik 79">
              <a:extLst>
                <a:ext uri="{FF2B5EF4-FFF2-40B4-BE49-F238E27FC236}">
                  <a16:creationId xmlns:a16="http://schemas.microsoft.com/office/drawing/2014/main" id="{3A34F838-5AA0-A24B-A7D9-8C928B195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78" y="4856840"/>
              <a:ext cx="7416824" cy="1308464"/>
            </a:xfrm>
            <a:prstGeom prst="rect">
              <a:avLst/>
            </a:prstGeom>
          </p:spPr>
        </p:pic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210B034E-6645-EB48-8E9D-6675D1B02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452" y="4877469"/>
              <a:ext cx="993388" cy="322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Textfeld 81">
              <a:extLst>
                <a:ext uri="{FF2B5EF4-FFF2-40B4-BE49-F238E27FC236}">
                  <a16:creationId xmlns:a16="http://schemas.microsoft.com/office/drawing/2014/main" id="{C20D9EFA-711F-4C41-86BD-3345E946E18C}"/>
                </a:ext>
              </a:extLst>
            </p:cNvPr>
            <p:cNvSpPr txBox="1"/>
            <p:nvPr/>
          </p:nvSpPr>
          <p:spPr>
            <a:xfrm>
              <a:off x="2700152" y="4924553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Textfeld 82">
              <a:extLst>
                <a:ext uri="{FF2B5EF4-FFF2-40B4-BE49-F238E27FC236}">
                  <a16:creationId xmlns:a16="http://schemas.microsoft.com/office/drawing/2014/main" id="{34DCBC25-C86F-D541-B373-83ADDBCEA03C}"/>
                </a:ext>
              </a:extLst>
            </p:cNvPr>
            <p:cNvSpPr txBox="1"/>
            <p:nvPr/>
          </p:nvSpPr>
          <p:spPr>
            <a:xfrm>
              <a:off x="2716389" y="5322105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0" name="Textfeld 83">
            <a:extLst>
              <a:ext uri="{FF2B5EF4-FFF2-40B4-BE49-F238E27FC236}">
                <a16:creationId xmlns:a16="http://schemas.microsoft.com/office/drawing/2014/main" id="{A5054844-C066-8948-A5C6-4A3D0982EAAB}"/>
              </a:ext>
            </a:extLst>
          </p:cNvPr>
          <p:cNvSpPr txBox="1"/>
          <p:nvPr/>
        </p:nvSpPr>
        <p:spPr>
          <a:xfrm>
            <a:off x="3102580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Textfeld 84">
            <a:extLst>
              <a:ext uri="{FF2B5EF4-FFF2-40B4-BE49-F238E27FC236}">
                <a16:creationId xmlns:a16="http://schemas.microsoft.com/office/drawing/2014/main" id="{B3DAC684-561A-8E4A-9FAE-2213939A4357}"/>
              </a:ext>
            </a:extLst>
          </p:cNvPr>
          <p:cNvSpPr txBox="1"/>
          <p:nvPr/>
        </p:nvSpPr>
        <p:spPr>
          <a:xfrm>
            <a:off x="4693996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feld 85">
            <a:extLst>
              <a:ext uri="{FF2B5EF4-FFF2-40B4-BE49-F238E27FC236}">
                <a16:creationId xmlns:a16="http://schemas.microsoft.com/office/drawing/2014/main" id="{DF775CA2-41EF-D54D-97C0-3D930462BE38}"/>
              </a:ext>
            </a:extLst>
          </p:cNvPr>
          <p:cNvSpPr txBox="1"/>
          <p:nvPr/>
        </p:nvSpPr>
        <p:spPr>
          <a:xfrm>
            <a:off x="5804162" y="3234462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de-DE" sz="1600" b="0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600" b="0" baseline="-25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Gerade Verbindung mit Pfeil 86">
            <a:extLst>
              <a:ext uri="{FF2B5EF4-FFF2-40B4-BE49-F238E27FC236}">
                <a16:creationId xmlns:a16="http://schemas.microsoft.com/office/drawing/2014/main" id="{D3367D08-A819-2947-A9F3-C3B5413E9D6C}"/>
              </a:ext>
            </a:extLst>
          </p:cNvPr>
          <p:cNvCxnSpPr>
            <a:stCxn id="75" idx="5"/>
          </p:cNvCxnSpPr>
          <p:nvPr/>
        </p:nvCxnSpPr>
        <p:spPr>
          <a:xfrm>
            <a:off x="5740632" y="1487258"/>
            <a:ext cx="985159" cy="78053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87">
            <a:extLst>
              <a:ext uri="{FF2B5EF4-FFF2-40B4-BE49-F238E27FC236}">
                <a16:creationId xmlns:a16="http://schemas.microsoft.com/office/drawing/2014/main" id="{1F30F0E8-DC20-FC49-B49A-9559FFDD8ADA}"/>
              </a:ext>
            </a:extLst>
          </p:cNvPr>
          <p:cNvSpPr txBox="1"/>
          <p:nvPr/>
        </p:nvSpPr>
        <p:spPr>
          <a:xfrm>
            <a:off x="4740350" y="1164147"/>
            <a:ext cx="1269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Arbitrate</a:t>
            </a:r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 State</a:t>
            </a: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Ellipse 88">
            <a:extLst>
              <a:ext uri="{FF2B5EF4-FFF2-40B4-BE49-F238E27FC236}">
                <a16:creationId xmlns:a16="http://schemas.microsoft.com/office/drawing/2014/main" id="{67B942D4-A273-5242-BCCA-123B6B0067C4}"/>
              </a:ext>
            </a:extLst>
          </p:cNvPr>
          <p:cNvSpPr/>
          <p:nvPr/>
        </p:nvSpPr>
        <p:spPr>
          <a:xfrm>
            <a:off x="4748008" y="1132311"/>
            <a:ext cx="1162931" cy="415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Gerade Verbindung mit Pfeil 89">
            <a:extLst>
              <a:ext uri="{FF2B5EF4-FFF2-40B4-BE49-F238E27FC236}">
                <a16:creationId xmlns:a16="http://schemas.microsoft.com/office/drawing/2014/main" id="{578CA92D-EDCC-CB46-BC41-39D95C08B28D}"/>
              </a:ext>
            </a:extLst>
          </p:cNvPr>
          <p:cNvCxnSpPr>
            <a:stCxn id="78" idx="6"/>
          </p:cNvCxnSpPr>
          <p:nvPr/>
        </p:nvCxnSpPr>
        <p:spPr>
          <a:xfrm flipV="1">
            <a:off x="5157102" y="4272339"/>
            <a:ext cx="1521463" cy="46090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feld 90">
            <a:extLst>
              <a:ext uri="{FF2B5EF4-FFF2-40B4-BE49-F238E27FC236}">
                <a16:creationId xmlns:a16="http://schemas.microsoft.com/office/drawing/2014/main" id="{DB618AC6-437E-1B49-A598-DFFCF4E63493}"/>
              </a:ext>
            </a:extLst>
          </p:cNvPr>
          <p:cNvSpPr txBox="1"/>
          <p:nvPr/>
        </p:nvSpPr>
        <p:spPr>
          <a:xfrm>
            <a:off x="4166342" y="4557158"/>
            <a:ext cx="92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ACK State</a:t>
            </a: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Ellipse 91">
            <a:extLst>
              <a:ext uri="{FF2B5EF4-FFF2-40B4-BE49-F238E27FC236}">
                <a16:creationId xmlns:a16="http://schemas.microsoft.com/office/drawing/2014/main" id="{8C785AD7-B899-344C-ABD6-4156D4EBB860}"/>
              </a:ext>
            </a:extLst>
          </p:cNvPr>
          <p:cNvSpPr/>
          <p:nvPr/>
        </p:nvSpPr>
        <p:spPr>
          <a:xfrm>
            <a:off x="3994171" y="4525322"/>
            <a:ext cx="1162931" cy="415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Grafik 8">
            <a:extLst>
              <a:ext uri="{FF2B5EF4-FFF2-40B4-BE49-F238E27FC236}">
                <a16:creationId xmlns:a16="http://schemas.microsoft.com/office/drawing/2014/main" id="{32676604-E10A-BB4B-887C-F660D2EEF7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022" y="2645025"/>
            <a:ext cx="300320" cy="469556"/>
          </a:xfrm>
          <a:prstGeom prst="rect">
            <a:avLst/>
          </a:prstGeom>
        </p:spPr>
      </p:pic>
      <p:sp>
        <p:nvSpPr>
          <p:cNvPr id="80" name="Textfeld 9">
            <a:extLst>
              <a:ext uri="{FF2B5EF4-FFF2-40B4-BE49-F238E27FC236}">
                <a16:creationId xmlns:a16="http://schemas.microsoft.com/office/drawing/2014/main" id="{56C6C28C-0DE2-2E41-B3D7-06B0BC47B68F}"/>
              </a:ext>
            </a:extLst>
          </p:cNvPr>
          <p:cNvSpPr txBox="1"/>
          <p:nvPr/>
        </p:nvSpPr>
        <p:spPr>
          <a:xfrm>
            <a:off x="29726" y="2759776"/>
            <a:ext cx="637270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Can we Acknowledge more than one tag per slot under EPCglobal C1G2? </a:t>
            </a:r>
          </a:p>
        </p:txBody>
      </p:sp>
    </p:spTree>
    <p:extLst>
      <p:ext uri="{BB962C8B-B14F-4D97-AF65-F5344CB8AC3E}">
        <p14:creationId xmlns:p14="http://schemas.microsoft.com/office/powerpoint/2010/main" val="235684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72" grpId="0"/>
      <p:bldP spid="74" grpId="0"/>
      <p:bldP spid="75" grpId="0" animBg="1"/>
      <p:bldP spid="77" grpId="0"/>
      <p:bldP spid="78" grpId="0" animBg="1"/>
      <p:bldP spid="8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85748133-F1D1-254F-BA41-14254A9009CD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</a:t>
            </a:r>
            <a:endParaRPr lang="en-US" sz="1600" kern="0" dirty="0"/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EE1F4A59-4CB4-0B45-9DA1-0EB48A374FD6}"/>
              </a:ext>
            </a:extLst>
          </p:cNvPr>
          <p:cNvSpPr/>
          <p:nvPr/>
        </p:nvSpPr>
        <p:spPr>
          <a:xfrm>
            <a:off x="370266" y="1201292"/>
            <a:ext cx="3985710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65">
            <a:extLst>
              <a:ext uri="{FF2B5EF4-FFF2-40B4-BE49-F238E27FC236}">
                <a16:creationId xmlns:a16="http://schemas.microsoft.com/office/drawing/2014/main" id="{5F717DD7-FDDE-A141-A171-71E5D5B25D16}"/>
              </a:ext>
            </a:extLst>
          </p:cNvPr>
          <p:cNvSpPr/>
          <p:nvPr/>
        </p:nvSpPr>
        <p:spPr>
          <a:xfrm>
            <a:off x="370266" y="1201292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5EF645A5-70AE-964B-9D4A-87BA415A6A39}"/>
              </a:ext>
            </a:extLst>
          </p:cNvPr>
          <p:cNvSpPr/>
          <p:nvPr/>
        </p:nvSpPr>
        <p:spPr>
          <a:xfrm>
            <a:off x="3855910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5" name="Rectangle 31">
            <a:extLst>
              <a:ext uri="{FF2B5EF4-FFF2-40B4-BE49-F238E27FC236}">
                <a16:creationId xmlns:a16="http://schemas.microsoft.com/office/drawing/2014/main" id="{BC578324-6866-464C-A12A-F4B128C60B76}"/>
              </a:ext>
            </a:extLst>
          </p:cNvPr>
          <p:cNvSpPr/>
          <p:nvPr/>
        </p:nvSpPr>
        <p:spPr>
          <a:xfrm>
            <a:off x="1370398" y="120129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16" name="Rectangle 66">
            <a:extLst>
              <a:ext uri="{FF2B5EF4-FFF2-40B4-BE49-F238E27FC236}">
                <a16:creationId xmlns:a16="http://schemas.microsoft.com/office/drawing/2014/main" id="{BC783EE5-90D2-394C-9F6B-A06E59F0F19C}"/>
              </a:ext>
            </a:extLst>
          </p:cNvPr>
          <p:cNvSpPr/>
          <p:nvPr/>
        </p:nvSpPr>
        <p:spPr>
          <a:xfrm>
            <a:off x="1868946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7" name="Rectangle 65">
            <a:extLst>
              <a:ext uri="{FF2B5EF4-FFF2-40B4-BE49-F238E27FC236}">
                <a16:creationId xmlns:a16="http://schemas.microsoft.com/office/drawing/2014/main" id="{347CF4F7-4A64-0D4B-A89D-3FAC72503EDB}"/>
              </a:ext>
            </a:extLst>
          </p:cNvPr>
          <p:cNvSpPr/>
          <p:nvPr/>
        </p:nvSpPr>
        <p:spPr>
          <a:xfrm>
            <a:off x="236568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id="{50702477-1D28-7948-804E-A14534535729}"/>
              </a:ext>
            </a:extLst>
          </p:cNvPr>
          <p:cNvSpPr/>
          <p:nvPr/>
        </p:nvSpPr>
        <p:spPr>
          <a:xfrm>
            <a:off x="2862428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9" name="Rectangle 66">
            <a:extLst>
              <a:ext uri="{FF2B5EF4-FFF2-40B4-BE49-F238E27FC236}">
                <a16:creationId xmlns:a16="http://schemas.microsoft.com/office/drawing/2014/main" id="{AB6FC039-8B36-F743-9E81-68E90905BC05}"/>
              </a:ext>
            </a:extLst>
          </p:cNvPr>
          <p:cNvSpPr/>
          <p:nvPr/>
        </p:nvSpPr>
        <p:spPr>
          <a:xfrm>
            <a:off x="335802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0" name="Rectangle 31">
            <a:extLst>
              <a:ext uri="{FF2B5EF4-FFF2-40B4-BE49-F238E27FC236}">
                <a16:creationId xmlns:a16="http://schemas.microsoft.com/office/drawing/2014/main" id="{13D77B67-702C-B544-9C8B-9A96DC46FB54}"/>
              </a:ext>
            </a:extLst>
          </p:cNvPr>
          <p:cNvSpPr/>
          <p:nvPr/>
        </p:nvSpPr>
        <p:spPr>
          <a:xfrm>
            <a:off x="874322" y="1201292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cxnSp>
        <p:nvCxnSpPr>
          <p:cNvPr id="21" name="Gerade Verbindung mit Pfeil 23">
            <a:extLst>
              <a:ext uri="{FF2B5EF4-FFF2-40B4-BE49-F238E27FC236}">
                <a16:creationId xmlns:a16="http://schemas.microsoft.com/office/drawing/2014/main" id="{05791B32-8FD5-1147-9EC8-16D72EA5DA2D}"/>
              </a:ext>
            </a:extLst>
          </p:cNvPr>
          <p:cNvCxnSpPr/>
          <p:nvPr/>
        </p:nvCxnSpPr>
        <p:spPr>
          <a:xfrm>
            <a:off x="370266" y="2060848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6">
            <a:extLst>
              <a:ext uri="{FF2B5EF4-FFF2-40B4-BE49-F238E27FC236}">
                <a16:creationId xmlns:a16="http://schemas.microsoft.com/office/drawing/2014/main" id="{F40AE2A3-1060-5F45-909D-C5C1BA6BEE99}"/>
              </a:ext>
            </a:extLst>
          </p:cNvPr>
          <p:cNvSpPr txBox="1"/>
          <p:nvPr/>
        </p:nvSpPr>
        <p:spPr>
          <a:xfrm>
            <a:off x="2051720" y="1628800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0A5B84CE-B8DF-154E-B9EC-2293824DA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40138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30539AE5-D6E6-EE41-AED3-F146AC666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7849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6BA7F97A-56A3-0747-AA9F-004F2A6A7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221047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42950B2C-C2DB-4E4F-8949-140D95F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35233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CAD195D6-4BBA-8943-9A6E-6C8D9CB0C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77379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Oval 12">
            <a:extLst>
              <a:ext uri="{FF2B5EF4-FFF2-40B4-BE49-F238E27FC236}">
                <a16:creationId xmlns:a16="http://schemas.microsoft.com/office/drawing/2014/main" id="{DB821031-CF17-C642-B921-3639028D5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3274364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FCEE97ED-D8DB-5244-8F9B-5CFCA6BC5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322647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54F33FA1-1851-5A42-BFB4-1E43B0713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97934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F3311DED-78B5-484C-A721-7D49100ED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68893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32" name="Gruppieren 37">
            <a:extLst>
              <a:ext uri="{FF2B5EF4-FFF2-40B4-BE49-F238E27FC236}">
                <a16:creationId xmlns:a16="http://schemas.microsoft.com/office/drawing/2014/main" id="{C5A9CBBB-3882-E249-8A00-9EC56E1DD17E}"/>
              </a:ext>
            </a:extLst>
          </p:cNvPr>
          <p:cNvGrpSpPr/>
          <p:nvPr/>
        </p:nvGrpSpPr>
        <p:grpSpPr>
          <a:xfrm>
            <a:off x="7362586" y="5445224"/>
            <a:ext cx="1529894" cy="667820"/>
            <a:chOff x="7233106" y="5245616"/>
            <a:chExt cx="1529894" cy="821124"/>
          </a:xfrm>
        </p:grpSpPr>
        <p:sp>
          <p:nvSpPr>
            <p:cNvPr id="33" name="Textfeld 38">
              <a:extLst>
                <a:ext uri="{FF2B5EF4-FFF2-40B4-BE49-F238E27FC236}">
                  <a16:creationId xmlns:a16="http://schemas.microsoft.com/office/drawing/2014/main" id="{A64C1798-DF89-1F41-B6E6-2EC81012BFB9}"/>
                </a:ext>
              </a:extLst>
            </p:cNvPr>
            <p:cNvSpPr txBox="1"/>
            <p:nvPr/>
          </p:nvSpPr>
          <p:spPr>
            <a:xfrm>
              <a:off x="7614105" y="5650468"/>
              <a:ext cx="984705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34" name="Textfeld 39">
              <a:extLst>
                <a:ext uri="{FF2B5EF4-FFF2-40B4-BE49-F238E27FC236}">
                  <a16:creationId xmlns:a16="http://schemas.microsoft.com/office/drawing/2014/main" id="{8CD999D6-3E44-E841-B7DA-979DA5DC9AE2}"/>
                </a:ext>
              </a:extLst>
            </p:cNvPr>
            <p:cNvSpPr txBox="1"/>
            <p:nvPr/>
          </p:nvSpPr>
          <p:spPr>
            <a:xfrm>
              <a:off x="7654990" y="5245616"/>
              <a:ext cx="1108010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4D735664-06FF-DA40-B975-FDCA76B4A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319785"/>
              <a:ext cx="228600" cy="201917"/>
            </a:xfrm>
            <a:prstGeom prst="rect">
              <a:avLst/>
            </a:prstGeom>
            <a:solidFill>
              <a:srgbClr val="1417A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6" name="Oval 12">
              <a:extLst>
                <a:ext uri="{FF2B5EF4-FFF2-40B4-BE49-F238E27FC236}">
                  <a16:creationId xmlns:a16="http://schemas.microsoft.com/office/drawing/2014/main" id="{CFEEE071-CB99-3144-BB3A-7EEEE23B0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33339"/>
              <a:ext cx="228600" cy="2597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6757EB16-C34A-8E4D-AFEC-C29C4470E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31701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7DAA5D4E-3A19-3347-8C23-E70DA2260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327436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D3525130-0832-6D41-B837-02917F67E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39874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878BC927-DF92-B342-B884-43FA972D7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91831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0B5ED223-01C6-F14B-BE80-A5CBF7556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77378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DCD2110E-2C1A-274F-9ABF-E7E8818CA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43354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ABA45961-8CB3-324A-9316-CF67FC732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86792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3D53301B-AA02-8A4D-AEED-BD14E491D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735593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5F50326C-24E9-8A44-BFE0-8DEDBC873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48714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A204E180-4127-FF4B-A892-0D32C88B0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38044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DA787FB9-0D31-BE43-90AD-07093F9D9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4127460"/>
            <a:ext cx="295469" cy="283703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F0E77CAF-0A90-3D47-8204-79C0632ED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969042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3BE03CF7-EA80-B540-91EE-9A2B24913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664147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6BCB18CC-5E42-844A-8137-2EB4E0654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5222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5ACDCD0D-9B15-6645-98F8-A58FC5771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8928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E366084B-DBC5-F641-88E1-4ACD95DB5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66414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53" name="Grafik 58">
            <a:extLst>
              <a:ext uri="{FF2B5EF4-FFF2-40B4-BE49-F238E27FC236}">
                <a16:creationId xmlns:a16="http://schemas.microsoft.com/office/drawing/2014/main" id="{862716B7-9CD2-164B-B2C9-E0C74FFCC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9" y="4197241"/>
            <a:ext cx="2536289" cy="1007679"/>
          </a:xfrm>
          <a:prstGeom prst="rect">
            <a:avLst/>
          </a:prstGeom>
        </p:spPr>
      </p:pic>
      <p:cxnSp>
        <p:nvCxnSpPr>
          <p:cNvPr id="54" name="Gerade Verbindung mit Pfeil 66">
            <a:extLst>
              <a:ext uri="{FF2B5EF4-FFF2-40B4-BE49-F238E27FC236}">
                <a16:creationId xmlns:a16="http://schemas.microsoft.com/office/drawing/2014/main" id="{BF241D10-CF5A-5447-8C89-5DA2DEEAE149}"/>
              </a:ext>
            </a:extLst>
          </p:cNvPr>
          <p:cNvCxnSpPr/>
          <p:nvPr/>
        </p:nvCxnSpPr>
        <p:spPr>
          <a:xfrm>
            <a:off x="1895205" y="4895599"/>
            <a:ext cx="89070" cy="3093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69">
            <a:extLst>
              <a:ext uri="{FF2B5EF4-FFF2-40B4-BE49-F238E27FC236}">
                <a16:creationId xmlns:a16="http://schemas.microsoft.com/office/drawing/2014/main" id="{E03F135E-2F88-0348-8626-AAA4A5560797}"/>
              </a:ext>
            </a:extLst>
          </p:cNvPr>
          <p:cNvSpPr txBox="1"/>
          <p:nvPr/>
        </p:nvSpPr>
        <p:spPr>
          <a:xfrm>
            <a:off x="1859794" y="4427237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feld 70">
            <a:extLst>
              <a:ext uri="{FF2B5EF4-FFF2-40B4-BE49-F238E27FC236}">
                <a16:creationId xmlns:a16="http://schemas.microsoft.com/office/drawing/2014/main" id="{72FD96BB-91B8-BF45-AEE3-E5681C2EAF1B}"/>
              </a:ext>
            </a:extLst>
          </p:cNvPr>
          <p:cNvSpPr txBox="1"/>
          <p:nvPr/>
        </p:nvSpPr>
        <p:spPr>
          <a:xfrm>
            <a:off x="1862086" y="4629798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" name="Gruppieren 78">
            <a:extLst>
              <a:ext uri="{FF2B5EF4-FFF2-40B4-BE49-F238E27FC236}">
                <a16:creationId xmlns:a16="http://schemas.microsoft.com/office/drawing/2014/main" id="{DBF93141-B8D3-B84F-8572-1C8E3BE2D86D}"/>
              </a:ext>
            </a:extLst>
          </p:cNvPr>
          <p:cNvGrpSpPr/>
          <p:nvPr/>
        </p:nvGrpSpPr>
        <p:grpSpPr>
          <a:xfrm>
            <a:off x="342432" y="5252806"/>
            <a:ext cx="6080917" cy="984505"/>
            <a:chOff x="418178" y="4856840"/>
            <a:chExt cx="7416824" cy="1308464"/>
          </a:xfrm>
        </p:grpSpPr>
        <p:pic>
          <p:nvPicPr>
            <p:cNvPr id="58" name="Grafik 79">
              <a:extLst>
                <a:ext uri="{FF2B5EF4-FFF2-40B4-BE49-F238E27FC236}">
                  <a16:creationId xmlns:a16="http://schemas.microsoft.com/office/drawing/2014/main" id="{E57FB822-2129-2A4A-A397-034B791BE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78" y="4856840"/>
              <a:ext cx="7416824" cy="1308464"/>
            </a:xfrm>
            <a:prstGeom prst="rect">
              <a:avLst/>
            </a:prstGeom>
          </p:spPr>
        </p:pic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AEEB1F2F-E0D0-6544-B88B-A1BE5030C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452" y="4877469"/>
              <a:ext cx="993388" cy="322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feld 81">
              <a:extLst>
                <a:ext uri="{FF2B5EF4-FFF2-40B4-BE49-F238E27FC236}">
                  <a16:creationId xmlns:a16="http://schemas.microsoft.com/office/drawing/2014/main" id="{543009A9-D28B-B443-B6E5-807DCC9761D1}"/>
                </a:ext>
              </a:extLst>
            </p:cNvPr>
            <p:cNvSpPr txBox="1"/>
            <p:nvPr/>
          </p:nvSpPr>
          <p:spPr>
            <a:xfrm>
              <a:off x="2700152" y="4924553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Textfeld 82">
              <a:extLst>
                <a:ext uri="{FF2B5EF4-FFF2-40B4-BE49-F238E27FC236}">
                  <a16:creationId xmlns:a16="http://schemas.microsoft.com/office/drawing/2014/main" id="{B82EF04C-25BB-0245-B901-978B3E42BD49}"/>
                </a:ext>
              </a:extLst>
            </p:cNvPr>
            <p:cNvSpPr txBox="1"/>
            <p:nvPr/>
          </p:nvSpPr>
          <p:spPr>
            <a:xfrm>
              <a:off x="2716389" y="5322105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2" name="Textfeld 83">
            <a:extLst>
              <a:ext uri="{FF2B5EF4-FFF2-40B4-BE49-F238E27FC236}">
                <a16:creationId xmlns:a16="http://schemas.microsoft.com/office/drawing/2014/main" id="{0195CECF-C200-614A-B35F-822ACC3A002F}"/>
              </a:ext>
            </a:extLst>
          </p:cNvPr>
          <p:cNvSpPr txBox="1"/>
          <p:nvPr/>
        </p:nvSpPr>
        <p:spPr>
          <a:xfrm>
            <a:off x="3102580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Textfeld 84">
            <a:extLst>
              <a:ext uri="{FF2B5EF4-FFF2-40B4-BE49-F238E27FC236}">
                <a16:creationId xmlns:a16="http://schemas.microsoft.com/office/drawing/2014/main" id="{405AFFFD-4C61-0148-86A9-A82994CCDBDC}"/>
              </a:ext>
            </a:extLst>
          </p:cNvPr>
          <p:cNvSpPr txBox="1"/>
          <p:nvPr/>
        </p:nvSpPr>
        <p:spPr>
          <a:xfrm>
            <a:off x="4693996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Freeform 16">
            <a:extLst>
              <a:ext uri="{FF2B5EF4-FFF2-40B4-BE49-F238E27FC236}">
                <a16:creationId xmlns:a16="http://schemas.microsoft.com/office/drawing/2014/main" id="{2248063A-D3B9-3244-B728-B19ABC6B0D35}"/>
              </a:ext>
            </a:extLst>
          </p:cNvPr>
          <p:cNvSpPr>
            <a:spLocks/>
          </p:cNvSpPr>
          <p:nvPr/>
        </p:nvSpPr>
        <p:spPr bwMode="auto">
          <a:xfrm rot="12517327" flipV="1">
            <a:off x="5249343" y="3957542"/>
            <a:ext cx="1553561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Textfeld 92">
            <a:extLst>
              <a:ext uri="{FF2B5EF4-FFF2-40B4-BE49-F238E27FC236}">
                <a16:creationId xmlns:a16="http://schemas.microsoft.com/office/drawing/2014/main" id="{53DCD271-7004-E842-80EE-1DFB4DB6E8D1}"/>
              </a:ext>
            </a:extLst>
          </p:cNvPr>
          <p:cNvSpPr txBox="1"/>
          <p:nvPr/>
        </p:nvSpPr>
        <p:spPr>
          <a:xfrm rot="1794054">
            <a:off x="5800395" y="3630835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9966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r>
              <a:rPr lang="de-DE" sz="1400" baseline="-25000" dirty="0">
                <a:solidFill>
                  <a:srgbClr val="9966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400" baseline="-25000" dirty="0">
              <a:solidFill>
                <a:srgbClr val="9966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90784393-DC76-2441-B308-37FEA3EFD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220486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cxnSp>
        <p:nvCxnSpPr>
          <p:cNvPr id="67" name="Gerade Verbindung 94">
            <a:extLst>
              <a:ext uri="{FF2B5EF4-FFF2-40B4-BE49-F238E27FC236}">
                <a16:creationId xmlns:a16="http://schemas.microsoft.com/office/drawing/2014/main" id="{0F1EF1BA-AD16-6A4D-8322-B977A170A587}"/>
              </a:ext>
            </a:extLst>
          </p:cNvPr>
          <p:cNvCxnSpPr/>
          <p:nvPr/>
        </p:nvCxnSpPr>
        <p:spPr>
          <a:xfrm flipH="1">
            <a:off x="1752853" y="5252806"/>
            <a:ext cx="814460" cy="25805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95">
            <a:extLst>
              <a:ext uri="{FF2B5EF4-FFF2-40B4-BE49-F238E27FC236}">
                <a16:creationId xmlns:a16="http://schemas.microsoft.com/office/drawing/2014/main" id="{A65786BA-6A5E-834D-8360-494717DFAC96}"/>
              </a:ext>
            </a:extLst>
          </p:cNvPr>
          <p:cNvCxnSpPr/>
          <p:nvPr/>
        </p:nvCxnSpPr>
        <p:spPr>
          <a:xfrm>
            <a:off x="1752853" y="5204920"/>
            <a:ext cx="724230" cy="300626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4548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459FA77E-F156-D345-99E5-571E1332804B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New system model</a:t>
            </a:r>
          </a:p>
          <a:p>
            <a:pPr lvl="1"/>
            <a:r>
              <a:rPr lang="en-US" sz="1500" kern="0" dirty="0">
                <a:cs typeface="Times New Roman" panose="02020603050405020304" pitchFamily="18" charset="0"/>
              </a:rPr>
              <a:t>Mixed network between the conventional tags and </a:t>
            </a:r>
          </a:p>
          <a:p>
            <a:pPr lvl="1">
              <a:buFont typeface="Wingdings" pitchFamily="2" charset="2"/>
              <a:buNone/>
            </a:pPr>
            <a:r>
              <a:rPr lang="en-US" sz="1500" kern="0" dirty="0">
                <a:cs typeface="Times New Roman" panose="02020603050405020304" pitchFamily="18" charset="0"/>
              </a:rPr>
              <a:t>      and the new tags.</a:t>
            </a:r>
          </a:p>
          <a:p>
            <a:pPr lvl="1"/>
            <a:r>
              <a:rPr lang="en-US" sz="1500" kern="0" dirty="0">
                <a:cs typeface="Times New Roman" panose="02020603050405020304" pitchFamily="18" charset="0"/>
              </a:rPr>
              <a:t>Proposed RFID reader.</a:t>
            </a:r>
            <a:endParaRPr lang="en-US" sz="1500" kern="0" dirty="0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F1ED5E38-57BF-A344-8F0C-CED05F317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0272654F-0E3B-A644-B1F8-5C46B71CD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A0B030D1-651F-794F-935E-273BE8B18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BB0D1A-8A61-6045-AEB0-321A2BF1C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5B81A5C-B7E1-F744-B62B-61077A4F1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70E6499D-0D43-FF40-B060-BA1F5D466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Oval 12">
            <a:extLst>
              <a:ext uri="{FF2B5EF4-FFF2-40B4-BE49-F238E27FC236}">
                <a16:creationId xmlns:a16="http://schemas.microsoft.com/office/drawing/2014/main" id="{ED799A75-BD3A-8244-8FA0-BF08D7691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892" y="2715414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89F017E3-3CE6-F64C-ABBB-6543EE87E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071EF213-EF61-5141-B1B2-3309B586B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6DFB8FDB-F214-3F4B-8D8A-68A399997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9904DD87-3E66-DC4C-80EE-CB3D2C1A8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22BB81A2-8DAC-B049-B7AC-D2A4820D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B355CCC-B214-6141-B43B-616B1663E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65817F4E-1880-9143-96C4-796C94409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A103D8D8-340C-CA42-818C-753E89D99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88B380A4-02F8-3A48-BB78-A22720C31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49128CD0-0919-4D42-9784-B954828CB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B6506366-DC8A-464B-B12F-F537F8D55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DCE11DFB-E68D-BD4D-9692-68A8F1161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4A65BEF7-486A-1A4A-8FB4-E6009AEFA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4229E717-CE4A-C943-B4E0-8011BB2CA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0268A9D2-4B94-8549-853B-3016FA238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E1FE4362-BD9F-5A42-8F8E-F2D5787BE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02F8A30F-F34E-584B-BDDD-8F28B972E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1ECD476C-D8FE-5640-86F3-C0DEB28FD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Textfeld 40">
            <a:extLst>
              <a:ext uri="{FF2B5EF4-FFF2-40B4-BE49-F238E27FC236}">
                <a16:creationId xmlns:a16="http://schemas.microsoft.com/office/drawing/2014/main" id="{5268F5DB-F7AA-3B4C-8680-C1FD1CB2138D}"/>
              </a:ext>
            </a:extLst>
          </p:cNvPr>
          <p:cNvSpPr txBox="1"/>
          <p:nvPr/>
        </p:nvSpPr>
        <p:spPr>
          <a:xfrm>
            <a:off x="6990372" y="5733256"/>
            <a:ext cx="1627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38" name="Textfeld 41">
            <a:extLst>
              <a:ext uri="{FF2B5EF4-FFF2-40B4-BE49-F238E27FC236}">
                <a16:creationId xmlns:a16="http://schemas.microsoft.com/office/drawing/2014/main" id="{B0EA7D66-07A7-EB48-A944-8C91ED5D2F7F}"/>
              </a:ext>
            </a:extLst>
          </p:cNvPr>
          <p:cNvSpPr txBox="1"/>
          <p:nvPr/>
        </p:nvSpPr>
        <p:spPr>
          <a:xfrm>
            <a:off x="6948264" y="5031204"/>
            <a:ext cx="194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Conventional</a:t>
            </a:r>
            <a:r>
              <a:rPr lang="de-DE" sz="1600" b="0" dirty="0">
                <a:latin typeface="Calibri" panose="020F0502020204030204" pitchFamily="34" charset="0"/>
                <a:cs typeface="Calibri" panose="020F0502020204030204" pitchFamily="34" charset="0"/>
              </a:rPr>
              <a:t> Tag</a:t>
            </a: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B9E70A2E-59A8-FC43-AD73-FE43C129C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4485" y="5155017"/>
            <a:ext cx="200757" cy="164219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Oval 12">
            <a:extLst>
              <a:ext uri="{FF2B5EF4-FFF2-40B4-BE49-F238E27FC236}">
                <a16:creationId xmlns:a16="http://schemas.microsoft.com/office/drawing/2014/main" id="{1FF865DE-73F0-D747-9C58-3E21A5601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2544" y="5811974"/>
            <a:ext cx="192071" cy="211281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EF2A4B9C-CBDF-9842-B23F-608AFC92A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3858" y="5456687"/>
            <a:ext cx="200757" cy="16421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Textfeld 47">
            <a:extLst>
              <a:ext uri="{FF2B5EF4-FFF2-40B4-BE49-F238E27FC236}">
                <a16:creationId xmlns:a16="http://schemas.microsoft.com/office/drawing/2014/main" id="{822EDEB3-2C12-044D-B977-6D7A1ED107A2}"/>
              </a:ext>
            </a:extLst>
          </p:cNvPr>
          <p:cNvSpPr txBox="1"/>
          <p:nvPr/>
        </p:nvSpPr>
        <p:spPr>
          <a:xfrm>
            <a:off x="6984839" y="5370441"/>
            <a:ext cx="1756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New Tag</a:t>
            </a:r>
          </a:p>
        </p:txBody>
      </p:sp>
      <p:sp>
        <p:nvSpPr>
          <p:cNvPr id="43" name="Rechteck 48">
            <a:extLst>
              <a:ext uri="{FF2B5EF4-FFF2-40B4-BE49-F238E27FC236}">
                <a16:creationId xmlns:a16="http://schemas.microsoft.com/office/drawing/2014/main" id="{0F9727B2-6236-7740-9D72-3ADC53D48210}"/>
              </a:ext>
            </a:extLst>
          </p:cNvPr>
          <p:cNvSpPr/>
          <p:nvPr/>
        </p:nvSpPr>
        <p:spPr>
          <a:xfrm>
            <a:off x="5724128" y="5093216"/>
            <a:ext cx="3132832" cy="10135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B4A4BABC-0469-9E4F-A464-809B10D2C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786" y="1917904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106C2024-10EC-9344-BBF1-0486BF0BD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039" y="205975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11">
            <a:extLst>
              <a:ext uri="{FF2B5EF4-FFF2-40B4-BE49-F238E27FC236}">
                <a16:creationId xmlns:a16="http://schemas.microsoft.com/office/drawing/2014/main" id="{9083D1CC-1086-6945-A1A2-F780A809E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111" y="2481216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C3558167-C2CF-CE47-B1DD-14E766470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3557" y="2877552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819680C5-BB6E-CD4D-B007-222B3ADE5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69" y="2106166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1AC96F08-D45A-A949-989F-00FD1ECB5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241" y="2625744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7E3A49CE-BAE7-4B48-8B7E-BD8E93DD3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1284" y="2481215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A8319DC7-CABF-6F4E-A4CC-703C23DF9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090" y="3140975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657F5107-C7D2-694A-B009-B623C4E7C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815" y="3575355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" name="Rectangle 8">
            <a:extLst>
              <a:ext uri="{FF2B5EF4-FFF2-40B4-BE49-F238E27FC236}">
                <a16:creationId xmlns:a16="http://schemas.microsoft.com/office/drawing/2014/main" id="{DA152866-1E09-7541-8041-D5B1EDED6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785" y="319456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4" name="Rectangle 8">
            <a:extLst>
              <a:ext uri="{FF2B5EF4-FFF2-40B4-BE49-F238E27FC236}">
                <a16:creationId xmlns:a16="http://schemas.microsoft.com/office/drawing/2014/main" id="{26D6A2B9-2CB3-BC48-AAD8-68931A113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0520" y="3676468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887F7384-1D2F-874D-B32A-AC1195F2D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1169" y="3600321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3759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Reading Process</a:t>
            </a:r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4299709-5D8F-6947-A8A9-D9397B1CB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B8CDD77-CBE2-E442-8BE7-6EE6FAD11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569F5F-3F7C-EE4E-8704-D41034D15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49C205A8-518C-9945-B625-088121CA8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BB4EA71E-A716-654F-970D-6571ECBB2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26CB9CF-F549-384C-9E78-94D748DC3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81571A66-EDF7-434D-81CC-F8FB86442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2981792"/>
            <a:ext cx="443204" cy="425554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7BA4FB7D-2DF1-924B-B383-34F0EF1AC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0897BF6-518C-774F-AEE4-ECF0CB301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68677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3C894FC3-2A38-4D4A-AB18-E26CCA94E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1" name="Textfeld 49">
            <a:extLst>
              <a:ext uri="{FF2B5EF4-FFF2-40B4-BE49-F238E27FC236}">
                <a16:creationId xmlns:a16="http://schemas.microsoft.com/office/drawing/2014/main" id="{ECBCE075-041B-2441-B0D6-3915AFAE6FB6}"/>
              </a:ext>
            </a:extLst>
          </p:cNvPr>
          <p:cNvSpPr txBox="1"/>
          <p:nvPr/>
        </p:nvSpPr>
        <p:spPr>
          <a:xfrm>
            <a:off x="7614105" y="5560117"/>
            <a:ext cx="984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22" name="Textfeld 50">
            <a:extLst>
              <a:ext uri="{FF2B5EF4-FFF2-40B4-BE49-F238E27FC236}">
                <a16:creationId xmlns:a16="http://schemas.microsoft.com/office/drawing/2014/main" id="{8EB7E522-453C-034F-85F5-A4B9B6FF2466}"/>
              </a:ext>
            </a:extLst>
          </p:cNvPr>
          <p:cNvSpPr txBox="1"/>
          <p:nvPr/>
        </p:nvSpPr>
        <p:spPr>
          <a:xfrm>
            <a:off x="7654990" y="5229200"/>
            <a:ext cx="1108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Tag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E52EF853-B240-A743-AFAF-A9F8239C8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106" y="5291173"/>
            <a:ext cx="228600" cy="16421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Oval 12">
            <a:extLst>
              <a:ext uri="{FF2B5EF4-FFF2-40B4-BE49-F238E27FC236}">
                <a16:creationId xmlns:a16="http://schemas.microsoft.com/office/drawing/2014/main" id="{8FE59B8C-E6B3-9949-ADF9-DB2AB2BD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106" y="5627516"/>
            <a:ext cx="228600" cy="2112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B8D04036-B829-1341-8ED7-8D2192E30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E07EA2CA-B2A3-C546-81A1-049C2BF24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90AE704E-8178-F74A-AF96-D4F6B64A4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754DF219-9CF6-494E-B916-1179DD16A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3589ED7-C81D-6646-A2B0-184D4164D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59A35941-4B8D-5D49-A0CF-88149EDC1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4E59B2C0-A5F9-F54F-997F-6511CF79C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BE5CF1E3-4FE2-1A4B-9D68-E6FF9E499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AC972CF2-2F50-624A-B9F5-70976292C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4B5D25AC-2515-194C-943A-203F3E010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D559F6E1-8355-3D48-BB02-A45F4893D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286268C0-DFCB-A841-B34B-C006E621D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BD3DF688-F71F-3F41-B854-3660FEE42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5ED94C9C-334E-A648-A967-187FB3A0F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1A4C15F8-9A01-234D-A929-35C0EEB21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1E4AABF4-F20C-A344-BC19-AA851DEF9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D3D74E83-096C-EB4F-A911-054E62374FB5}"/>
              </a:ext>
            </a:extLst>
          </p:cNvPr>
          <p:cNvSpPr txBox="1">
            <a:spLocks/>
          </p:cNvSpPr>
          <p:nvPr/>
        </p:nvSpPr>
        <p:spPr>
          <a:xfrm>
            <a:off x="288000" y="1124744"/>
            <a:ext cx="6628316" cy="5112568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Reader informs the tags with the current frame length</a:t>
            </a:r>
          </a:p>
          <a:p>
            <a:r>
              <a:rPr lang="en-US" sz="1600" kern="0" dirty="0"/>
              <a:t>Each tag chooses random slot</a:t>
            </a:r>
          </a:p>
          <a:p>
            <a:pPr lvl="1"/>
            <a:r>
              <a:rPr lang="en-US" sz="1600" kern="0" dirty="0"/>
              <a:t>Successful slot</a:t>
            </a:r>
          </a:p>
          <a:p>
            <a:pPr lvl="1"/>
            <a:r>
              <a:rPr lang="en-US" sz="1600" kern="0" dirty="0"/>
              <a:t>Empty slot</a:t>
            </a:r>
          </a:p>
          <a:p>
            <a:pPr lvl="1"/>
            <a:r>
              <a:rPr lang="en-US" sz="1600" kern="0" dirty="0"/>
              <a:t>Collided slot</a:t>
            </a:r>
          </a:p>
          <a:p>
            <a:pPr lvl="1"/>
            <a:endParaRPr lang="en-US" sz="1600" kern="0" dirty="0"/>
          </a:p>
          <a:p>
            <a:pPr lvl="2"/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												     </a:t>
            </a:r>
          </a:p>
          <a:p>
            <a:pPr marL="0" indent="0">
              <a:buFont typeface="Wingdings" pitchFamily="2" charset="2"/>
              <a:buNone/>
            </a:pPr>
            <a:endParaRPr lang="en-US" sz="1500" kern="0" dirty="0"/>
          </a:p>
          <a:p>
            <a:endParaRPr lang="en-US" sz="1600" kern="0" dirty="0"/>
          </a:p>
          <a:p>
            <a:r>
              <a:rPr lang="en-US" sz="1600" kern="0" dirty="0"/>
              <a:t>Performance limitation:</a:t>
            </a:r>
          </a:p>
          <a:p>
            <a:pPr lvl="1"/>
            <a:r>
              <a:rPr lang="en-US" sz="1600" kern="0" dirty="0"/>
              <a:t>Empty slots</a:t>
            </a:r>
          </a:p>
          <a:p>
            <a:pPr lvl="1"/>
            <a:r>
              <a:rPr lang="en-US" sz="1600" kern="0" dirty="0"/>
              <a:t>Collided slots</a:t>
            </a:r>
          </a:p>
          <a:p>
            <a:pPr lvl="2"/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                             </a:t>
            </a: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BD49A888-7807-3346-91E6-D0497CCEFCE3}"/>
              </a:ext>
            </a:extLst>
          </p:cNvPr>
          <p:cNvSpPr>
            <a:spLocks/>
          </p:cNvSpPr>
          <p:nvPr/>
        </p:nvSpPr>
        <p:spPr bwMode="auto">
          <a:xfrm rot="8882636">
            <a:off x="5110285" y="2463968"/>
            <a:ext cx="1784847" cy="123922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6">
            <a:extLst>
              <a:ext uri="{FF2B5EF4-FFF2-40B4-BE49-F238E27FC236}">
                <a16:creationId xmlns:a16="http://schemas.microsoft.com/office/drawing/2014/main" id="{E11C1239-744C-684C-848D-772F17D8DA4E}"/>
              </a:ext>
            </a:extLst>
          </p:cNvPr>
          <p:cNvSpPr>
            <a:spLocks/>
          </p:cNvSpPr>
          <p:nvPr/>
        </p:nvSpPr>
        <p:spPr bwMode="auto">
          <a:xfrm rot="9739039">
            <a:off x="5314945" y="2817162"/>
            <a:ext cx="1965040" cy="10960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Freeform 16">
            <a:extLst>
              <a:ext uri="{FF2B5EF4-FFF2-40B4-BE49-F238E27FC236}">
                <a16:creationId xmlns:a16="http://schemas.microsoft.com/office/drawing/2014/main" id="{EE136A5C-46A7-594F-9BC4-B136A2E75E16}"/>
              </a:ext>
            </a:extLst>
          </p:cNvPr>
          <p:cNvSpPr>
            <a:spLocks/>
          </p:cNvSpPr>
          <p:nvPr/>
        </p:nvSpPr>
        <p:spPr bwMode="auto">
          <a:xfrm rot="12517327" flipV="1">
            <a:off x="5249343" y="3658742"/>
            <a:ext cx="1553561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feld 41">
            <a:extLst>
              <a:ext uri="{FF2B5EF4-FFF2-40B4-BE49-F238E27FC236}">
                <a16:creationId xmlns:a16="http://schemas.microsoft.com/office/drawing/2014/main" id="{14ACDD8A-BE81-5443-AD17-54546CD1DA12}"/>
              </a:ext>
            </a:extLst>
          </p:cNvPr>
          <p:cNvSpPr txBox="1"/>
          <p:nvPr/>
        </p:nvSpPr>
        <p:spPr>
          <a:xfrm>
            <a:off x="5076056" y="1999873"/>
            <a:ext cx="1389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Multiple answer</a:t>
            </a:r>
          </a:p>
        </p:txBody>
      </p:sp>
      <p:cxnSp>
        <p:nvCxnSpPr>
          <p:cNvPr id="58" name="Gerade Verbindung mit Pfeil 70">
            <a:extLst>
              <a:ext uri="{FF2B5EF4-FFF2-40B4-BE49-F238E27FC236}">
                <a16:creationId xmlns:a16="http://schemas.microsoft.com/office/drawing/2014/main" id="{BE770822-47CE-B64D-BA22-BE0069836488}"/>
              </a:ext>
            </a:extLst>
          </p:cNvPr>
          <p:cNvCxnSpPr/>
          <p:nvPr/>
        </p:nvCxnSpPr>
        <p:spPr>
          <a:xfrm>
            <a:off x="370266" y="4023533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71">
            <a:extLst>
              <a:ext uri="{FF2B5EF4-FFF2-40B4-BE49-F238E27FC236}">
                <a16:creationId xmlns:a16="http://schemas.microsoft.com/office/drawing/2014/main" id="{82EB8D55-02FE-4048-A7CA-24BE9104DD84}"/>
              </a:ext>
            </a:extLst>
          </p:cNvPr>
          <p:cNvSpPr txBox="1"/>
          <p:nvPr/>
        </p:nvSpPr>
        <p:spPr>
          <a:xfrm>
            <a:off x="2127580" y="36154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1">
                <a:solidFill>
                  <a:srgbClr val="000364"/>
                </a:solidFill>
                <a:latin typeface="+mn-lt"/>
              </a:rPr>
              <a:t>L</a:t>
            </a:r>
            <a:endParaRPr lang="en-US" b="0" i="1">
              <a:solidFill>
                <a:srgbClr val="000364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A46815-DF34-A343-A0D1-37A9A33146B7}"/>
              </a:ext>
            </a:extLst>
          </p:cNvPr>
          <p:cNvGrpSpPr/>
          <p:nvPr/>
        </p:nvGrpSpPr>
        <p:grpSpPr>
          <a:xfrm>
            <a:off x="366658" y="3087429"/>
            <a:ext cx="3989318" cy="502839"/>
            <a:chOff x="366658" y="3087429"/>
            <a:chExt cx="3989318" cy="502839"/>
          </a:xfrm>
        </p:grpSpPr>
        <p:grpSp>
          <p:nvGrpSpPr>
            <p:cNvPr id="48" name="Gruppieren 81">
              <a:extLst>
                <a:ext uri="{FF2B5EF4-FFF2-40B4-BE49-F238E27FC236}">
                  <a16:creationId xmlns:a16="http://schemas.microsoft.com/office/drawing/2014/main" id="{10D88269-FD2A-C242-8642-542AEFB82729}"/>
                </a:ext>
              </a:extLst>
            </p:cNvPr>
            <p:cNvGrpSpPr/>
            <p:nvPr/>
          </p:nvGrpSpPr>
          <p:grpSpPr>
            <a:xfrm>
              <a:off x="370266" y="3087429"/>
              <a:ext cx="3985710" cy="500066"/>
              <a:chOff x="370266" y="3735501"/>
              <a:chExt cx="3985710" cy="500066"/>
            </a:xfrm>
          </p:grpSpPr>
          <p:sp>
            <p:nvSpPr>
              <p:cNvPr id="49" name="Rectangle 64">
                <a:extLst>
                  <a:ext uri="{FF2B5EF4-FFF2-40B4-BE49-F238E27FC236}">
                    <a16:creationId xmlns:a16="http://schemas.microsoft.com/office/drawing/2014/main" id="{5F72D491-0C69-5044-AD82-B52364138AEE}"/>
                  </a:ext>
                </a:extLst>
              </p:cNvPr>
              <p:cNvSpPr/>
              <p:nvPr/>
            </p:nvSpPr>
            <p:spPr>
              <a:xfrm>
                <a:off x="370266" y="3735501"/>
                <a:ext cx="3985710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Rectangle 65">
                <a:extLst>
                  <a:ext uri="{FF2B5EF4-FFF2-40B4-BE49-F238E27FC236}">
                    <a16:creationId xmlns:a16="http://schemas.microsoft.com/office/drawing/2014/main" id="{6E67E3EB-E45D-8C44-AC08-A72CA200A244}"/>
                  </a:ext>
                </a:extLst>
              </p:cNvPr>
              <p:cNvSpPr/>
              <p:nvPr/>
            </p:nvSpPr>
            <p:spPr>
              <a:xfrm>
                <a:off x="370266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 66">
                <a:extLst>
                  <a:ext uri="{FF2B5EF4-FFF2-40B4-BE49-F238E27FC236}">
                    <a16:creationId xmlns:a16="http://schemas.microsoft.com/office/drawing/2014/main" id="{71D0022D-30E8-E24C-B089-CEEE691AF0EC}"/>
                  </a:ext>
                </a:extLst>
              </p:cNvPr>
              <p:cNvSpPr/>
              <p:nvPr/>
            </p:nvSpPr>
            <p:spPr>
              <a:xfrm>
                <a:off x="3855910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31">
                <a:extLst>
                  <a:ext uri="{FF2B5EF4-FFF2-40B4-BE49-F238E27FC236}">
                    <a16:creationId xmlns:a16="http://schemas.microsoft.com/office/drawing/2014/main" id="{DB4F0DA8-A29A-0847-B6C1-2026D20105FA}"/>
                  </a:ext>
                </a:extLst>
              </p:cNvPr>
              <p:cNvSpPr/>
              <p:nvPr/>
            </p:nvSpPr>
            <p:spPr>
              <a:xfrm>
                <a:off x="1370398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65">
                <a:extLst>
                  <a:ext uri="{FF2B5EF4-FFF2-40B4-BE49-F238E27FC236}">
                    <a16:creationId xmlns:a16="http://schemas.microsoft.com/office/drawing/2014/main" id="{061539D7-5135-294C-8FB7-046E09E456C6}"/>
                  </a:ext>
                </a:extLst>
              </p:cNvPr>
              <p:cNvSpPr/>
              <p:nvPr/>
            </p:nvSpPr>
            <p:spPr>
              <a:xfrm>
                <a:off x="236568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Rectangle 66">
                <a:extLst>
                  <a:ext uri="{FF2B5EF4-FFF2-40B4-BE49-F238E27FC236}">
                    <a16:creationId xmlns:a16="http://schemas.microsoft.com/office/drawing/2014/main" id="{4C76A1F7-6106-2741-A0A0-18A81A0DAD4A}"/>
                  </a:ext>
                </a:extLst>
              </p:cNvPr>
              <p:cNvSpPr/>
              <p:nvPr/>
            </p:nvSpPr>
            <p:spPr>
              <a:xfrm>
                <a:off x="335802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31">
                <a:extLst>
                  <a:ext uri="{FF2B5EF4-FFF2-40B4-BE49-F238E27FC236}">
                    <a16:creationId xmlns:a16="http://schemas.microsoft.com/office/drawing/2014/main" id="{DC23930D-A321-E747-9860-B7EDA8E34EAB}"/>
                  </a:ext>
                </a:extLst>
              </p:cNvPr>
              <p:cNvSpPr/>
              <p:nvPr/>
            </p:nvSpPr>
            <p:spPr>
              <a:xfrm>
                <a:off x="874322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BD77EB53-E435-7045-AE74-5EE061B15CFB}"/>
                </a:ext>
              </a:extLst>
            </p:cNvPr>
            <p:cNvSpPr/>
            <p:nvPr/>
          </p:nvSpPr>
          <p:spPr>
            <a:xfrm>
              <a:off x="366658" y="3090202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1" name="Rectangle 107">
              <a:extLst>
                <a:ext uri="{FF2B5EF4-FFF2-40B4-BE49-F238E27FC236}">
                  <a16:creationId xmlns:a16="http://schemas.microsoft.com/office/drawing/2014/main" id="{B42C747B-AFA5-8940-9DED-9480376E3005}"/>
                </a:ext>
              </a:extLst>
            </p:cNvPr>
            <p:cNvSpPr/>
            <p:nvPr/>
          </p:nvSpPr>
          <p:spPr>
            <a:xfrm>
              <a:off x="869078" y="3090202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62" name="Rectangle 31">
              <a:extLst>
                <a:ext uri="{FF2B5EF4-FFF2-40B4-BE49-F238E27FC236}">
                  <a16:creationId xmlns:a16="http://schemas.microsoft.com/office/drawing/2014/main" id="{E451161D-6501-394B-AD15-A815950D5AB0}"/>
                </a:ext>
              </a:extLst>
            </p:cNvPr>
            <p:cNvSpPr/>
            <p:nvPr/>
          </p:nvSpPr>
          <p:spPr>
            <a:xfrm>
              <a:off x="1373134" y="3090202"/>
              <a:ext cx="500066" cy="50006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63" name="Picture Placeholder 4">
            <a:extLst>
              <a:ext uri="{FF2B5EF4-FFF2-40B4-BE49-F238E27FC236}">
                <a16:creationId xmlns:a16="http://schemas.microsoft.com/office/drawing/2014/main" id="{422C5ED8-46B5-AE41-AA07-DE1E7E4EE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Gerade Verbindung mit Pfeil 75">
            <a:extLst>
              <a:ext uri="{FF2B5EF4-FFF2-40B4-BE49-F238E27FC236}">
                <a16:creationId xmlns:a16="http://schemas.microsoft.com/office/drawing/2014/main" id="{D4999AD8-D838-2E49-9034-AD23278DAA64}"/>
              </a:ext>
            </a:extLst>
          </p:cNvPr>
          <p:cNvCxnSpPr/>
          <p:nvPr/>
        </p:nvCxnSpPr>
        <p:spPr>
          <a:xfrm flipV="1">
            <a:off x="5715000" y="4953000"/>
            <a:ext cx="480535" cy="4355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76">
            <a:extLst>
              <a:ext uri="{FF2B5EF4-FFF2-40B4-BE49-F238E27FC236}">
                <a16:creationId xmlns:a16="http://schemas.microsoft.com/office/drawing/2014/main" id="{2D9DCC88-604D-3043-ABF3-25F63E15E5E1}"/>
              </a:ext>
            </a:extLst>
          </p:cNvPr>
          <p:cNvSpPr txBox="1"/>
          <p:nvPr/>
        </p:nvSpPr>
        <p:spPr>
          <a:xfrm>
            <a:off x="5076057" y="5388505"/>
            <a:ext cx="13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Reading area</a:t>
            </a:r>
          </a:p>
        </p:txBody>
      </p:sp>
    </p:spTree>
    <p:extLst>
      <p:ext uri="{BB962C8B-B14F-4D97-AF65-F5344CB8AC3E}">
        <p14:creationId xmlns:p14="http://schemas.microsoft.com/office/powerpoint/2010/main" val="294339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C278882-991B-A54D-88EA-B73BD9FDC94A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500" kern="0"/>
              <a:t>Tag which received a valid ACK command replies</a:t>
            </a:r>
          </a:p>
          <a:p>
            <a:pPr marL="0" indent="0">
              <a:buFont typeface="Wingdings" pitchFamily="2" charset="2"/>
              <a:buNone/>
            </a:pPr>
            <a:r>
              <a:rPr lang="en-US" sz="1500" kern="0"/>
              <a:t>     with its EPC and goes to ACK state.</a:t>
            </a:r>
          </a:p>
          <a:p>
            <a:r>
              <a:rPr lang="en-US" sz="1500" kern="0"/>
              <a:t>Tags which receive invalid ACK command enter wait state.</a:t>
            </a:r>
          </a:p>
          <a:p>
            <a:endParaRPr lang="en-US" sz="1600" kern="0"/>
          </a:p>
          <a:p>
            <a:endParaRPr lang="en-US" sz="1600" kern="0"/>
          </a:p>
          <a:p>
            <a:pPr lvl="3"/>
            <a:endParaRPr lang="en-US" sz="14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</a:t>
            </a: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  <a:endParaRPr lang="en-US" sz="1600" kern="0" dirty="0"/>
          </a:p>
        </p:txBody>
      </p:sp>
      <p:cxnSp>
        <p:nvCxnSpPr>
          <p:cNvPr id="10" name="Gerade Verbindung mit Pfeil 12">
            <a:extLst>
              <a:ext uri="{FF2B5EF4-FFF2-40B4-BE49-F238E27FC236}">
                <a16:creationId xmlns:a16="http://schemas.microsoft.com/office/drawing/2014/main" id="{C614A7A9-43FD-8244-B5E9-5BBAD57754AC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0">
            <a:extLst>
              <a:ext uri="{FF2B5EF4-FFF2-40B4-BE49-F238E27FC236}">
                <a16:creationId xmlns:a16="http://schemas.microsoft.com/office/drawing/2014/main" id="{B5A1199C-173E-C34A-A674-B0646C96859C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3" name="Textfeld 14">
            <a:extLst>
              <a:ext uri="{FF2B5EF4-FFF2-40B4-BE49-F238E27FC236}">
                <a16:creationId xmlns:a16="http://schemas.microsoft.com/office/drawing/2014/main" id="{AB55998D-4B9C-FA4B-AAF4-1253E9F92220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C976E65-F0CA-E842-86AC-66A40E2F51E2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3CCEA005-BB40-0247-9696-71A964CAE463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16" name="Gerade Verbindung mit Pfeil 17">
            <a:extLst>
              <a:ext uri="{FF2B5EF4-FFF2-40B4-BE49-F238E27FC236}">
                <a16:creationId xmlns:a16="http://schemas.microsoft.com/office/drawing/2014/main" id="{4CBBF504-C037-1A4C-8270-C7D495BDA26E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9">
            <a:extLst>
              <a:ext uri="{FF2B5EF4-FFF2-40B4-BE49-F238E27FC236}">
                <a16:creationId xmlns:a16="http://schemas.microsoft.com/office/drawing/2014/main" id="{5B11540B-1565-A543-AB46-4DED90F11BF9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20">
            <a:extLst>
              <a:ext uri="{FF2B5EF4-FFF2-40B4-BE49-F238E27FC236}">
                <a16:creationId xmlns:a16="http://schemas.microsoft.com/office/drawing/2014/main" id="{DD88474D-022D-B44F-85E2-1436320398FE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1">
            <a:extLst>
              <a:ext uri="{FF2B5EF4-FFF2-40B4-BE49-F238E27FC236}">
                <a16:creationId xmlns:a16="http://schemas.microsoft.com/office/drawing/2014/main" id="{E671E2B9-464C-E84F-8D88-4D8F7418CDC6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26">
            <a:extLst>
              <a:ext uri="{FF2B5EF4-FFF2-40B4-BE49-F238E27FC236}">
                <a16:creationId xmlns:a16="http://schemas.microsoft.com/office/drawing/2014/main" id="{5856D74D-238E-224A-9BBD-D3A67F87463A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1" name="Textfeld 27">
            <a:extLst>
              <a:ext uri="{FF2B5EF4-FFF2-40B4-BE49-F238E27FC236}">
                <a16:creationId xmlns:a16="http://schemas.microsoft.com/office/drawing/2014/main" id="{372F9982-1461-8044-BBC6-B4066EA53618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2" name="Textfeld 28">
            <a:extLst>
              <a:ext uri="{FF2B5EF4-FFF2-40B4-BE49-F238E27FC236}">
                <a16:creationId xmlns:a16="http://schemas.microsoft.com/office/drawing/2014/main" id="{5A454C2B-71C1-BB40-99F1-21428EB0D0A1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3" name="Textfeld 29">
            <a:extLst>
              <a:ext uri="{FF2B5EF4-FFF2-40B4-BE49-F238E27FC236}">
                <a16:creationId xmlns:a16="http://schemas.microsoft.com/office/drawing/2014/main" id="{7808E517-862A-1549-B530-629E9E7DFD48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4" name="Gerade Verbindung mit Pfeil 30">
            <a:extLst>
              <a:ext uri="{FF2B5EF4-FFF2-40B4-BE49-F238E27FC236}">
                <a16:creationId xmlns:a16="http://schemas.microsoft.com/office/drawing/2014/main" id="{F09ED111-25C3-7E45-A813-2500BC27519B}"/>
              </a:ext>
            </a:extLst>
          </p:cNvPr>
          <p:cNvCxnSpPr/>
          <p:nvPr/>
        </p:nvCxnSpPr>
        <p:spPr>
          <a:xfrm>
            <a:off x="5364088" y="3212976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32">
            <a:extLst>
              <a:ext uri="{FF2B5EF4-FFF2-40B4-BE49-F238E27FC236}">
                <a16:creationId xmlns:a16="http://schemas.microsoft.com/office/drawing/2014/main" id="{43A79F3A-F145-744B-A7D1-EA72084719DA}"/>
              </a:ext>
            </a:extLst>
          </p:cNvPr>
          <p:cNvCxnSpPr/>
          <p:nvPr/>
        </p:nvCxnSpPr>
        <p:spPr>
          <a:xfrm flipH="1">
            <a:off x="5371403" y="3645024"/>
            <a:ext cx="3089030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37">
            <a:extLst>
              <a:ext uri="{FF2B5EF4-FFF2-40B4-BE49-F238E27FC236}">
                <a16:creationId xmlns:a16="http://schemas.microsoft.com/office/drawing/2014/main" id="{CBE39AA2-5642-834A-8DE0-3067DCA490A6}"/>
              </a:ext>
            </a:extLst>
          </p:cNvPr>
          <p:cNvSpPr txBox="1"/>
          <p:nvPr/>
        </p:nvSpPr>
        <p:spPr>
          <a:xfrm rot="396810">
            <a:off x="6422088" y="3076777"/>
            <a:ext cx="10422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Pfeil nach rechts 4">
            <a:extLst>
              <a:ext uri="{FF2B5EF4-FFF2-40B4-BE49-F238E27FC236}">
                <a16:creationId xmlns:a16="http://schemas.microsoft.com/office/drawing/2014/main" id="{ED23A237-078F-C84E-B4A0-08122EB46FE5}"/>
              </a:ext>
            </a:extLst>
          </p:cNvPr>
          <p:cNvSpPr/>
          <p:nvPr/>
        </p:nvSpPr>
        <p:spPr>
          <a:xfrm rot="10800000">
            <a:off x="8542710" y="3522953"/>
            <a:ext cx="26749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Gerade Verbindung mit Pfeil 41">
            <a:extLst>
              <a:ext uri="{FF2B5EF4-FFF2-40B4-BE49-F238E27FC236}">
                <a16:creationId xmlns:a16="http://schemas.microsoft.com/office/drawing/2014/main" id="{167F2FDC-8DAB-C148-ADBA-3D21598D0241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33">
            <a:extLst>
              <a:ext uri="{FF2B5EF4-FFF2-40B4-BE49-F238E27FC236}">
                <a16:creationId xmlns:a16="http://schemas.microsoft.com/office/drawing/2014/main" id="{416CE57A-E613-2D4D-B056-3C04F4D3C3FB}"/>
              </a:ext>
            </a:extLst>
          </p:cNvPr>
          <p:cNvSpPr txBox="1"/>
          <p:nvPr/>
        </p:nvSpPr>
        <p:spPr>
          <a:xfrm rot="21339161">
            <a:off x="6310379" y="3492812"/>
            <a:ext cx="102784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Grafik 35">
            <a:extLst>
              <a:ext uri="{FF2B5EF4-FFF2-40B4-BE49-F238E27FC236}">
                <a16:creationId xmlns:a16="http://schemas.microsoft.com/office/drawing/2014/main" id="{CD9EE87A-C7E4-514F-BD7E-D89B76D37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57496"/>
            <a:ext cx="4274459" cy="2189104"/>
          </a:xfrm>
          <a:prstGeom prst="rect">
            <a:avLst/>
          </a:prstGeom>
        </p:spPr>
      </p:pic>
      <p:sp>
        <p:nvSpPr>
          <p:cNvPr id="31" name="Textfeld 5">
            <a:extLst>
              <a:ext uri="{FF2B5EF4-FFF2-40B4-BE49-F238E27FC236}">
                <a16:creationId xmlns:a16="http://schemas.microsoft.com/office/drawing/2014/main" id="{35A8A89F-E4ED-214D-A3D2-8FDFA22599C2}"/>
              </a:ext>
            </a:extLst>
          </p:cNvPr>
          <p:cNvSpPr txBox="1"/>
          <p:nvPr/>
        </p:nvSpPr>
        <p:spPr>
          <a:xfrm>
            <a:off x="8604448" y="3230665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1800" b="0" dirty="0"/>
          </a:p>
        </p:txBody>
      </p:sp>
      <p:sp>
        <p:nvSpPr>
          <p:cNvPr id="32" name="Textfeld 6">
            <a:extLst>
              <a:ext uri="{FF2B5EF4-FFF2-40B4-BE49-F238E27FC236}">
                <a16:creationId xmlns:a16="http://schemas.microsoft.com/office/drawing/2014/main" id="{1A652A92-F6F3-8047-9743-A1127CD3006B}"/>
              </a:ext>
            </a:extLst>
          </p:cNvPr>
          <p:cNvSpPr txBox="1"/>
          <p:nvPr/>
        </p:nvSpPr>
        <p:spPr>
          <a:xfrm>
            <a:off x="7581249" y="3831431"/>
            <a:ext cx="89614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(R</a:t>
            </a:r>
            <a:r>
              <a:rPr lang="en-US" sz="12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sol</a:t>
            </a:r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-1) tags</a:t>
            </a:r>
          </a:p>
          <a:p>
            <a:pPr algn="ctr"/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Wait state</a:t>
            </a:r>
          </a:p>
        </p:txBody>
      </p:sp>
      <p:sp>
        <p:nvSpPr>
          <p:cNvPr id="33" name="Textfeld 7">
            <a:extLst>
              <a:ext uri="{FF2B5EF4-FFF2-40B4-BE49-F238E27FC236}">
                <a16:creationId xmlns:a16="http://schemas.microsoft.com/office/drawing/2014/main" id="{0474A972-D457-BC4A-B8EA-677621615A9F}"/>
              </a:ext>
            </a:extLst>
          </p:cNvPr>
          <p:cNvSpPr txBox="1"/>
          <p:nvPr/>
        </p:nvSpPr>
        <p:spPr>
          <a:xfrm>
            <a:off x="5305564" y="4005064"/>
            <a:ext cx="77797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First tag </a:t>
            </a:r>
          </a:p>
          <a:p>
            <a:pPr algn="ctr"/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ACK state</a:t>
            </a:r>
          </a:p>
        </p:txBody>
      </p:sp>
    </p:spTree>
    <p:extLst>
      <p:ext uri="{BB962C8B-B14F-4D97-AF65-F5344CB8AC3E}">
        <p14:creationId xmlns:p14="http://schemas.microsoft.com/office/powerpoint/2010/main" val="34274423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79F57CC-290C-2440-BAE7-A35B1A23FA9D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K tags collided slot:</a:t>
            </a:r>
          </a:p>
          <a:p>
            <a:pPr lvl="1"/>
            <a:r>
              <a:rPr lang="en-US" sz="1600" kern="0" dirty="0"/>
              <a:t>Conventional tags choose the conventional pilot (P</a:t>
            </a:r>
            <a:r>
              <a:rPr lang="en-US" sz="1600" kern="0" baseline="-25000" dirty="0"/>
              <a:t>1</a:t>
            </a:r>
            <a:r>
              <a:rPr lang="en-US" sz="1600" kern="0" dirty="0"/>
              <a:t>)</a:t>
            </a:r>
          </a:p>
          <a:p>
            <a:pPr lvl="2"/>
            <a:r>
              <a:rPr lang="en-US" sz="1600" kern="0" dirty="0"/>
              <a:t>12-bits zeros for synchronization</a:t>
            </a:r>
          </a:p>
          <a:p>
            <a:pPr lvl="1"/>
            <a:endParaRPr lang="en-US" sz="1600" kern="0" dirty="0"/>
          </a:p>
          <a:p>
            <a:pPr lvl="1"/>
            <a:endParaRPr lang="en-US" sz="1600" kern="0" dirty="0"/>
          </a:p>
          <a:p>
            <a:pPr lvl="1"/>
            <a:r>
              <a:rPr lang="en-US" sz="1600" kern="0" dirty="0"/>
              <a:t>Each new tag chooses random pilot.</a:t>
            </a:r>
          </a:p>
          <a:p>
            <a:pPr lvl="2"/>
            <a:r>
              <a:rPr lang="en-US" sz="1500" kern="0" dirty="0"/>
              <a:t>4-bits zeros for synchronization</a:t>
            </a:r>
          </a:p>
          <a:p>
            <a:pPr lvl="2"/>
            <a:r>
              <a:rPr lang="en-US" sz="1500" kern="0" dirty="0"/>
              <a:t>8-bits orthogonal pilots for channel estimation</a:t>
            </a:r>
          </a:p>
          <a:p>
            <a:endParaRPr lang="en-US" sz="1600" kern="0" dirty="0"/>
          </a:p>
          <a:p>
            <a:pPr lvl="3"/>
            <a:endParaRPr lang="en-US" sz="14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</a:t>
            </a: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                             </a:t>
            </a:r>
          </a:p>
        </p:txBody>
      </p:sp>
      <p:graphicFrame>
        <p:nvGraphicFramePr>
          <p:cNvPr id="12" name="Tabelle 23">
            <a:extLst>
              <a:ext uri="{FF2B5EF4-FFF2-40B4-BE49-F238E27FC236}">
                <a16:creationId xmlns:a16="http://schemas.microsoft.com/office/drawing/2014/main" id="{ABDCD5B8-E3B4-D141-B366-8E17757BCB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91680" y="4509120"/>
          <a:ext cx="1656184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04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000" baseline="-25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0 0 0 0 0 0 0 0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0 0 0 1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0 0 0 1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0 1 0 0 0 1 0 0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0 1 0 1 0 1 0 1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1 0 1 0 1 0 1 0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1 0 1 1 1 0 1 1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1 1 1 0 1 1 1 0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1 1 1 1 1 1 1 1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" name="Grafik 24">
            <a:extLst>
              <a:ext uri="{FF2B5EF4-FFF2-40B4-BE49-F238E27FC236}">
                <a16:creationId xmlns:a16="http://schemas.microsoft.com/office/drawing/2014/main" id="{49F9600C-C0CC-324E-B218-AB9B6F44F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8" y="2161829"/>
            <a:ext cx="2815627" cy="429252"/>
          </a:xfrm>
          <a:prstGeom prst="rect">
            <a:avLst/>
          </a:prstGeom>
        </p:spPr>
      </p:pic>
      <p:pic>
        <p:nvPicPr>
          <p:cNvPr id="14" name="Grafik 33">
            <a:extLst>
              <a:ext uri="{FF2B5EF4-FFF2-40B4-BE49-F238E27FC236}">
                <a16:creationId xmlns:a16="http://schemas.microsoft.com/office/drawing/2014/main" id="{3EF8E374-9D28-FA46-B6CE-DB9776BD6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680932"/>
            <a:ext cx="2801123" cy="543278"/>
          </a:xfrm>
          <a:prstGeom prst="rect">
            <a:avLst/>
          </a:prstGeom>
        </p:spPr>
      </p:pic>
      <p:sp>
        <p:nvSpPr>
          <p:cNvPr id="15" name="Textfeld 39">
            <a:extLst>
              <a:ext uri="{FF2B5EF4-FFF2-40B4-BE49-F238E27FC236}">
                <a16:creationId xmlns:a16="http://schemas.microsoft.com/office/drawing/2014/main" id="{8CA91560-CF75-8E4D-AC73-34B8BDE9846A}"/>
              </a:ext>
            </a:extLst>
          </p:cNvPr>
          <p:cNvSpPr txBox="1"/>
          <p:nvPr/>
        </p:nvSpPr>
        <p:spPr>
          <a:xfrm>
            <a:off x="1490286" y="5978540"/>
            <a:ext cx="252028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8-bits orthogonal pilot [J. </a:t>
            </a:r>
            <a:r>
              <a:rPr lang="en-US" sz="1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Kaitovic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2012]</a:t>
            </a:r>
          </a:p>
        </p:txBody>
      </p:sp>
      <p:cxnSp>
        <p:nvCxnSpPr>
          <p:cNvPr id="16" name="Gerade Verbindung mit Pfeil 37">
            <a:extLst>
              <a:ext uri="{FF2B5EF4-FFF2-40B4-BE49-F238E27FC236}">
                <a16:creationId xmlns:a16="http://schemas.microsoft.com/office/drawing/2014/main" id="{2B4A61B0-D883-F14B-B704-312B33ADECAF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40">
            <a:extLst>
              <a:ext uri="{FF2B5EF4-FFF2-40B4-BE49-F238E27FC236}">
                <a16:creationId xmlns:a16="http://schemas.microsoft.com/office/drawing/2014/main" id="{69D148AC-0937-3B46-B208-0AFA43E0BAF0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8" name="Textfeld 41">
            <a:extLst>
              <a:ext uri="{FF2B5EF4-FFF2-40B4-BE49-F238E27FC236}">
                <a16:creationId xmlns:a16="http://schemas.microsoft.com/office/drawing/2014/main" id="{DA907CEE-6A26-494A-A15F-9A56824CE7D5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9" name="Textfeld 42">
            <a:extLst>
              <a:ext uri="{FF2B5EF4-FFF2-40B4-BE49-F238E27FC236}">
                <a16:creationId xmlns:a16="http://schemas.microsoft.com/office/drawing/2014/main" id="{8A688C04-7966-A048-9F91-E013D8182CA3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20" name="Textfeld 43">
            <a:extLst>
              <a:ext uri="{FF2B5EF4-FFF2-40B4-BE49-F238E27FC236}">
                <a16:creationId xmlns:a16="http://schemas.microsoft.com/office/drawing/2014/main" id="{F44AC6D3-F7CF-7C4D-BD35-8F608AFE4753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21" name="Gerade Verbindung mit Pfeil 44">
            <a:extLst>
              <a:ext uri="{FF2B5EF4-FFF2-40B4-BE49-F238E27FC236}">
                <a16:creationId xmlns:a16="http://schemas.microsoft.com/office/drawing/2014/main" id="{CD5887A3-894C-B34E-92BC-ACF7FB18AA23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45">
            <a:extLst>
              <a:ext uri="{FF2B5EF4-FFF2-40B4-BE49-F238E27FC236}">
                <a16:creationId xmlns:a16="http://schemas.microsoft.com/office/drawing/2014/main" id="{1944CC8E-D199-FB4D-BE1C-F7D5A0A9E0B6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46">
            <a:extLst>
              <a:ext uri="{FF2B5EF4-FFF2-40B4-BE49-F238E27FC236}">
                <a16:creationId xmlns:a16="http://schemas.microsoft.com/office/drawing/2014/main" id="{90875D1D-5D3D-E044-AF5D-7B934FC4A440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47">
            <a:extLst>
              <a:ext uri="{FF2B5EF4-FFF2-40B4-BE49-F238E27FC236}">
                <a16:creationId xmlns:a16="http://schemas.microsoft.com/office/drawing/2014/main" id="{798FC037-F7D2-304D-AAFA-9CFBCD6D2FB1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48">
            <a:extLst>
              <a:ext uri="{FF2B5EF4-FFF2-40B4-BE49-F238E27FC236}">
                <a16:creationId xmlns:a16="http://schemas.microsoft.com/office/drawing/2014/main" id="{60D78D65-4796-164D-9240-DEDE453DF854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6" name="Textfeld 49">
            <a:extLst>
              <a:ext uri="{FF2B5EF4-FFF2-40B4-BE49-F238E27FC236}">
                <a16:creationId xmlns:a16="http://schemas.microsoft.com/office/drawing/2014/main" id="{EC26C043-8127-F74D-95F7-477D3E853093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7" name="Textfeld 50">
            <a:extLst>
              <a:ext uri="{FF2B5EF4-FFF2-40B4-BE49-F238E27FC236}">
                <a16:creationId xmlns:a16="http://schemas.microsoft.com/office/drawing/2014/main" id="{C7687CD6-5978-7041-AFFB-956FD4C8A911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8" name="Textfeld 51">
            <a:extLst>
              <a:ext uri="{FF2B5EF4-FFF2-40B4-BE49-F238E27FC236}">
                <a16:creationId xmlns:a16="http://schemas.microsoft.com/office/drawing/2014/main" id="{75A1EB30-5D1B-DE4C-86B8-02C061F6163D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9" name="Gerade Verbindung mit Pfeil 60">
            <a:extLst>
              <a:ext uri="{FF2B5EF4-FFF2-40B4-BE49-F238E27FC236}">
                <a16:creationId xmlns:a16="http://schemas.microsoft.com/office/drawing/2014/main" id="{08DE884C-08D6-F441-B71F-FFD4702B2DAF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AD7978-BD32-E342-8602-DA36BAF30897}"/>
              </a:ext>
            </a:extLst>
          </p:cNvPr>
          <p:cNvCxnSpPr/>
          <p:nvPr/>
        </p:nvCxnSpPr>
        <p:spPr>
          <a:xfrm>
            <a:off x="2357422" y="4000504"/>
            <a:ext cx="1000132" cy="5000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63C0380-539F-4346-9549-D3432481F98C}"/>
              </a:ext>
            </a:extLst>
          </p:cNvPr>
          <p:cNvCxnSpPr/>
          <p:nvPr/>
        </p:nvCxnSpPr>
        <p:spPr>
          <a:xfrm rot="16200000" flipH="1">
            <a:off x="1428728" y="4214818"/>
            <a:ext cx="500066" cy="714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ED79DF-A8B6-0E4A-BD4C-5714C5342300}"/>
              </a:ext>
            </a:extLst>
          </p:cNvPr>
          <p:cNvCxnSpPr/>
          <p:nvPr/>
        </p:nvCxnSpPr>
        <p:spPr>
          <a:xfrm>
            <a:off x="1357258" y="4572008"/>
            <a:ext cx="357222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3CF9B2D-FE43-474D-9559-1660D4CEBBAE}"/>
              </a:ext>
            </a:extLst>
          </p:cNvPr>
          <p:cNvSpPr txBox="1"/>
          <p:nvPr/>
        </p:nvSpPr>
        <p:spPr>
          <a:xfrm>
            <a:off x="64444" y="4429132"/>
            <a:ext cx="1364284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rgbClr val="FF0000"/>
                </a:solidFill>
                <a:latin typeface="Calibri" pitchFamily="34" charset="0"/>
              </a:rPr>
              <a:t>Conventional pilot</a:t>
            </a:r>
          </a:p>
        </p:txBody>
      </p:sp>
    </p:spTree>
    <p:extLst>
      <p:ext uri="{BB962C8B-B14F-4D97-AF65-F5344CB8AC3E}">
        <p14:creationId xmlns:p14="http://schemas.microsoft.com/office/powerpoint/2010/main" val="13977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15F031F7-2D21-914E-8711-27B3B2610177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Extracts each RN16 corresponding to each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single pilot reply.</a:t>
            </a:r>
          </a:p>
          <a:p>
            <a:r>
              <a:rPr lang="en-US" sz="1600" kern="0" dirty="0"/>
              <a:t>Counts the number of recovered tags (</a:t>
            </a:r>
            <a:r>
              <a:rPr lang="en-US" sz="1600" kern="0" dirty="0" err="1"/>
              <a:t>R</a:t>
            </a:r>
            <a:r>
              <a:rPr lang="en-US" sz="1600" kern="0" baseline="-25000" dirty="0" err="1"/>
              <a:t>sol</a:t>
            </a:r>
            <a:r>
              <a:rPr lang="en-US" sz="1600" kern="0" dirty="0"/>
              <a:t>).</a:t>
            </a:r>
          </a:p>
          <a:p>
            <a:r>
              <a:rPr lang="en-US" sz="1500" kern="0" dirty="0"/>
              <a:t>recognizes if one of the replies is a conventional pilot or not:</a:t>
            </a:r>
          </a:p>
          <a:p>
            <a:pPr lvl="1"/>
            <a:r>
              <a:rPr lang="en-US" sz="1500" kern="0" dirty="0"/>
              <a:t>If yes, acknowledges the conventional tag first.</a:t>
            </a:r>
          </a:p>
          <a:p>
            <a:pPr lvl="1"/>
            <a:r>
              <a:rPr lang="en-US" sz="1500" kern="0" dirty="0"/>
              <a:t>If no, start from the weakest reply to the strongest. </a:t>
            </a:r>
          </a:p>
          <a:p>
            <a:r>
              <a:rPr lang="en-US" sz="1600" kern="0" dirty="0"/>
              <a:t>Acknowledgement command:</a:t>
            </a:r>
          </a:p>
          <a:p>
            <a:pPr lvl="1"/>
            <a:r>
              <a:rPr lang="en-US" sz="1600" kern="0" dirty="0"/>
              <a:t>The reader transmits ACK command corresponding</a:t>
            </a:r>
          </a:p>
          <a:p>
            <a:pPr marL="180975" lvl="1" indent="0">
              <a:buFont typeface="Wingdings" pitchFamily="2" charset="2"/>
              <a:buNone/>
            </a:pPr>
            <a:r>
              <a:rPr lang="en-US" sz="1600" kern="0" dirty="0"/>
              <a:t>    to one of the recovered RN16s</a:t>
            </a: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lvl="3"/>
            <a:endParaRPr lang="en-US" sz="14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</a:t>
            </a: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                             </a:t>
            </a:r>
          </a:p>
        </p:txBody>
      </p:sp>
      <p:cxnSp>
        <p:nvCxnSpPr>
          <p:cNvPr id="12" name="Gerade Verbindung mit Pfeil 12">
            <a:extLst>
              <a:ext uri="{FF2B5EF4-FFF2-40B4-BE49-F238E27FC236}">
                <a16:creationId xmlns:a16="http://schemas.microsoft.com/office/drawing/2014/main" id="{3FAA14B4-130D-F34C-8AF2-3B085C5D2FD8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0">
            <a:extLst>
              <a:ext uri="{FF2B5EF4-FFF2-40B4-BE49-F238E27FC236}">
                <a16:creationId xmlns:a16="http://schemas.microsoft.com/office/drawing/2014/main" id="{45E5933C-10B1-9449-8994-D18DD4AB9F53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4" name="Textfeld 14">
            <a:extLst>
              <a:ext uri="{FF2B5EF4-FFF2-40B4-BE49-F238E27FC236}">
                <a16:creationId xmlns:a16="http://schemas.microsoft.com/office/drawing/2014/main" id="{1A5C2E38-929E-0A47-BE09-79EE1D7F803F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5" name="Textfeld 13">
            <a:extLst>
              <a:ext uri="{FF2B5EF4-FFF2-40B4-BE49-F238E27FC236}">
                <a16:creationId xmlns:a16="http://schemas.microsoft.com/office/drawing/2014/main" id="{B4117CFD-64E2-5941-8032-7A8EB12F419D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6" name="Textfeld 16">
            <a:extLst>
              <a:ext uri="{FF2B5EF4-FFF2-40B4-BE49-F238E27FC236}">
                <a16:creationId xmlns:a16="http://schemas.microsoft.com/office/drawing/2014/main" id="{A87265AC-0D5B-B74D-8D96-C97964491CA5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17" name="Gerade Verbindung mit Pfeil 17">
            <a:extLst>
              <a:ext uri="{FF2B5EF4-FFF2-40B4-BE49-F238E27FC236}">
                <a16:creationId xmlns:a16="http://schemas.microsoft.com/office/drawing/2014/main" id="{42655F02-20B5-6241-BE0A-F894DBECB1B1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9">
            <a:extLst>
              <a:ext uri="{FF2B5EF4-FFF2-40B4-BE49-F238E27FC236}">
                <a16:creationId xmlns:a16="http://schemas.microsoft.com/office/drawing/2014/main" id="{5A435D19-3D0B-FE48-8D7E-1241EF45F037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0">
            <a:extLst>
              <a:ext uri="{FF2B5EF4-FFF2-40B4-BE49-F238E27FC236}">
                <a16:creationId xmlns:a16="http://schemas.microsoft.com/office/drawing/2014/main" id="{070E67BE-7839-7F45-A54A-7AC1CC53EFC6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21">
            <a:extLst>
              <a:ext uri="{FF2B5EF4-FFF2-40B4-BE49-F238E27FC236}">
                <a16:creationId xmlns:a16="http://schemas.microsoft.com/office/drawing/2014/main" id="{D440249B-B94A-F04A-91F4-AEF508DCBE93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6">
            <a:extLst>
              <a:ext uri="{FF2B5EF4-FFF2-40B4-BE49-F238E27FC236}">
                <a16:creationId xmlns:a16="http://schemas.microsoft.com/office/drawing/2014/main" id="{FA7BF0D0-EB3B-D043-B185-B0EE8BCD5B47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2" name="Textfeld 27">
            <a:extLst>
              <a:ext uri="{FF2B5EF4-FFF2-40B4-BE49-F238E27FC236}">
                <a16:creationId xmlns:a16="http://schemas.microsoft.com/office/drawing/2014/main" id="{12DC2C6A-0E10-DC43-AE0A-3539D94D6D58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3" name="Textfeld 28">
            <a:extLst>
              <a:ext uri="{FF2B5EF4-FFF2-40B4-BE49-F238E27FC236}">
                <a16:creationId xmlns:a16="http://schemas.microsoft.com/office/drawing/2014/main" id="{60F99B82-520C-B046-86B7-C2107639D3AE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4" name="Textfeld 29">
            <a:extLst>
              <a:ext uri="{FF2B5EF4-FFF2-40B4-BE49-F238E27FC236}">
                <a16:creationId xmlns:a16="http://schemas.microsoft.com/office/drawing/2014/main" id="{21D04906-0405-304F-A5CA-26C11B750546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5" name="Gerade Verbindung mit Pfeil 30">
            <a:extLst>
              <a:ext uri="{FF2B5EF4-FFF2-40B4-BE49-F238E27FC236}">
                <a16:creationId xmlns:a16="http://schemas.microsoft.com/office/drawing/2014/main" id="{52DC78EF-C597-CD46-AC5D-891ADA29AAD9}"/>
              </a:ext>
            </a:extLst>
          </p:cNvPr>
          <p:cNvCxnSpPr/>
          <p:nvPr/>
        </p:nvCxnSpPr>
        <p:spPr>
          <a:xfrm>
            <a:off x="5364088" y="3212976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37">
            <a:extLst>
              <a:ext uri="{FF2B5EF4-FFF2-40B4-BE49-F238E27FC236}">
                <a16:creationId xmlns:a16="http://schemas.microsoft.com/office/drawing/2014/main" id="{A7E76B96-4EBC-4C47-B809-10471597ED41}"/>
              </a:ext>
            </a:extLst>
          </p:cNvPr>
          <p:cNvSpPr txBox="1"/>
          <p:nvPr/>
        </p:nvSpPr>
        <p:spPr>
          <a:xfrm rot="396810">
            <a:off x="6422088" y="3076777"/>
            <a:ext cx="10422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Pfeil nach rechts 4">
            <a:extLst>
              <a:ext uri="{FF2B5EF4-FFF2-40B4-BE49-F238E27FC236}">
                <a16:creationId xmlns:a16="http://schemas.microsoft.com/office/drawing/2014/main" id="{C78296F9-C85E-AF4E-8F52-38103AB9B16F}"/>
              </a:ext>
            </a:extLst>
          </p:cNvPr>
          <p:cNvSpPr/>
          <p:nvPr/>
        </p:nvSpPr>
        <p:spPr>
          <a:xfrm>
            <a:off x="5076056" y="2996952"/>
            <a:ext cx="26749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Gerade Verbindung mit Pfeil 41">
            <a:extLst>
              <a:ext uri="{FF2B5EF4-FFF2-40B4-BE49-F238E27FC236}">
                <a16:creationId xmlns:a16="http://schemas.microsoft.com/office/drawing/2014/main" id="{D471BD8C-8E13-C24C-9EF0-ED46BFA174C4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66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 dirty="0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 dirty="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(Successful, </a:t>
            </a:r>
            <a:r>
              <a:rPr lang="en-US" sz="1400" b="1" dirty="0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Empty</a:t>
            </a:r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1">
            <a:extLst>
              <a:ext uri="{FF2B5EF4-FFF2-40B4-BE49-F238E27FC236}">
                <a16:creationId xmlns:a16="http://schemas.microsoft.com/office/drawing/2014/main" id="{1EB8A1CD-9872-E443-B79A-263467440AF3}"/>
              </a:ext>
            </a:extLst>
          </p:cNvPr>
          <p:cNvSpPr/>
          <p:nvPr/>
        </p:nvSpPr>
        <p:spPr>
          <a:xfrm>
            <a:off x="5378839" y="5026634"/>
            <a:ext cx="418960" cy="2954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Rectangle 107">
            <a:extLst>
              <a:ext uri="{FF2B5EF4-FFF2-40B4-BE49-F238E27FC236}">
                <a16:creationId xmlns:a16="http://schemas.microsoft.com/office/drawing/2014/main" id="{260D8F6D-115D-6446-9CF8-42E242D55CA9}"/>
              </a:ext>
            </a:extLst>
          </p:cNvPr>
          <p:cNvSpPr/>
          <p:nvPr/>
        </p:nvSpPr>
        <p:spPr>
          <a:xfrm>
            <a:off x="5797287" y="5027287"/>
            <a:ext cx="415801" cy="2947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F0414CD-F8CB-5A4D-8437-657A79823245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[2]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4AF5D4-162F-AF44-AE55-AE2C8C7E8550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85" name="Titel 7">
            <a:extLst>
              <a:ext uri="{FF2B5EF4-FFF2-40B4-BE49-F238E27FC236}">
                <a16:creationId xmlns:a16="http://schemas.microsoft.com/office/drawing/2014/main" id="{A60D4ACA-62BF-3E45-B44F-2F327B572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</p:spTree>
    <p:extLst>
      <p:ext uri="{BB962C8B-B14F-4D97-AF65-F5344CB8AC3E}">
        <p14:creationId xmlns:p14="http://schemas.microsoft.com/office/powerpoint/2010/main" val="28541194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745D959E-0F2A-0F41-88D8-3DCC4A908F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500" kern="0" dirty="0"/>
                  <a:t>Reader repeat ACK command until finishing all the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500" kern="0" dirty="0"/>
                  <a:t>   extracted RN16s (pseudo parallel slot).</a:t>
                </a:r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pPr lvl="3"/>
                <a:endParaRPr lang="en-US" sz="14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US" sz="14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US" sz="14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r>
                  <a:rPr lang="en-US" sz="1600" kern="0" dirty="0"/>
                  <a:t>Successful single slot duration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</m:t>
                    </m:r>
                    <m:r>
                      <a:rPr lang="en-US" sz="1600" i="1" kern="0">
                        <a:latin typeface="Cambria Math"/>
                      </a:rPr>
                      <m:t>=</m:t>
                    </m:r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𝑠𝑎</m:t>
                    </m:r>
                    <m:r>
                      <a:rPr lang="de-DE" sz="1600" i="1" kern="0">
                        <a:latin typeface="Cambria Math"/>
                      </a:rPr>
                      <m:t>+</m:t>
                    </m:r>
                    <m:r>
                      <a:rPr lang="de-DE" sz="1600" i="1" kern="0">
                        <a:latin typeface="Cambria Math"/>
                      </a:rPr>
                      <m:t>𝑡𝑠𝑏</m:t>
                    </m:r>
                  </m:oMath>
                </a14:m>
                <a:endParaRPr lang="en-US" sz="1600" kern="0" baseline="-25000" dirty="0"/>
              </a:p>
              <a:p>
                <a:r>
                  <a:rPr lang="en-US" sz="1600" kern="0" dirty="0"/>
                  <a:t>Proposed pseudo parallel slot duration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𝑝𝑝𝑠</m:t>
                    </m:r>
                    <m:r>
                      <a:rPr lang="en-US" sz="1600" i="1" kern="0">
                        <a:latin typeface="Cambria Math"/>
                      </a:rPr>
                      <m:t>=</m:t>
                    </m:r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𝑠𝑎</m:t>
                    </m:r>
                    <m:r>
                      <a:rPr lang="de-DE" sz="1600" i="1" kern="0">
                        <a:latin typeface="Cambria Math"/>
                      </a:rPr>
                      <m:t>+</m:t>
                    </m:r>
                    <m:r>
                      <a:rPr lang="en-US" sz="1600" i="1" kern="0">
                        <a:latin typeface="Cambria Math"/>
                      </a:rPr>
                      <m:t>𝑅</m:t>
                    </m:r>
                    <m:r>
                      <a:rPr lang="en-US" sz="1600" i="1" kern="0" baseline="-25000">
                        <a:latin typeface="Cambria Math"/>
                      </a:rPr>
                      <m:t>𝑠𝑜𝑙</m:t>
                    </m:r>
                    <m:r>
                      <a:rPr lang="en-US" sz="1600" i="1" kern="0">
                        <a:latin typeface="Cambria Math"/>
                        <a:ea typeface="Cambria Math"/>
                      </a:rPr>
                      <m:t>∙</m:t>
                    </m:r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𝑠𝑏</m:t>
                    </m:r>
                  </m:oMath>
                </a14:m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US" sz="1600" kern="0" dirty="0"/>
              </a:p>
            </p:txBody>
          </p:sp>
        </mc:Choice>
        <mc:Fallback xmlns="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745D959E-0F2A-0F41-88D8-3DCC4A908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12">
            <a:extLst>
              <a:ext uri="{FF2B5EF4-FFF2-40B4-BE49-F238E27FC236}">
                <a16:creationId xmlns:a16="http://schemas.microsoft.com/office/drawing/2014/main" id="{90E1783A-0591-F94C-84A4-4D52A8A453DF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0">
            <a:extLst>
              <a:ext uri="{FF2B5EF4-FFF2-40B4-BE49-F238E27FC236}">
                <a16:creationId xmlns:a16="http://schemas.microsoft.com/office/drawing/2014/main" id="{AE2C0273-A6FA-8943-905C-8000F0DFF470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3" name="Textfeld 14">
            <a:extLst>
              <a:ext uri="{FF2B5EF4-FFF2-40B4-BE49-F238E27FC236}">
                <a16:creationId xmlns:a16="http://schemas.microsoft.com/office/drawing/2014/main" id="{5ED06246-0BA7-D941-BEA8-06331464E015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49141C-C893-1044-A193-15D195764ADE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6790AAB6-A2AE-3642-9286-D25B2143BB81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16" name="Gerade Verbindung mit Pfeil 17">
            <a:extLst>
              <a:ext uri="{FF2B5EF4-FFF2-40B4-BE49-F238E27FC236}">
                <a16:creationId xmlns:a16="http://schemas.microsoft.com/office/drawing/2014/main" id="{A946845F-6759-E74F-838C-2EEDB24D0F9A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9">
            <a:extLst>
              <a:ext uri="{FF2B5EF4-FFF2-40B4-BE49-F238E27FC236}">
                <a16:creationId xmlns:a16="http://schemas.microsoft.com/office/drawing/2014/main" id="{9079EB2D-17D1-B948-AB9D-6EDB48BADAB0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20">
            <a:extLst>
              <a:ext uri="{FF2B5EF4-FFF2-40B4-BE49-F238E27FC236}">
                <a16:creationId xmlns:a16="http://schemas.microsoft.com/office/drawing/2014/main" id="{EBCC03DD-32AE-5942-B156-2AB8F0D3F07C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1">
            <a:extLst>
              <a:ext uri="{FF2B5EF4-FFF2-40B4-BE49-F238E27FC236}">
                <a16:creationId xmlns:a16="http://schemas.microsoft.com/office/drawing/2014/main" id="{B1EDAFE7-1D9B-1941-83A2-A0D91B45572A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26">
            <a:extLst>
              <a:ext uri="{FF2B5EF4-FFF2-40B4-BE49-F238E27FC236}">
                <a16:creationId xmlns:a16="http://schemas.microsoft.com/office/drawing/2014/main" id="{65EEB91C-DFB5-3E41-94CC-72925B80682F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1" name="Textfeld 27">
            <a:extLst>
              <a:ext uri="{FF2B5EF4-FFF2-40B4-BE49-F238E27FC236}">
                <a16:creationId xmlns:a16="http://schemas.microsoft.com/office/drawing/2014/main" id="{EC447B88-8063-D14D-8203-E5A3BFD9BB44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2" name="Textfeld 28">
            <a:extLst>
              <a:ext uri="{FF2B5EF4-FFF2-40B4-BE49-F238E27FC236}">
                <a16:creationId xmlns:a16="http://schemas.microsoft.com/office/drawing/2014/main" id="{92EA8E2C-E527-AB48-876B-87030045634C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3" name="Textfeld 29">
            <a:extLst>
              <a:ext uri="{FF2B5EF4-FFF2-40B4-BE49-F238E27FC236}">
                <a16:creationId xmlns:a16="http://schemas.microsoft.com/office/drawing/2014/main" id="{6A08E140-B0D0-E844-BA83-7B564544A8A2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4" name="Gerade Verbindung mit Pfeil 30">
            <a:extLst>
              <a:ext uri="{FF2B5EF4-FFF2-40B4-BE49-F238E27FC236}">
                <a16:creationId xmlns:a16="http://schemas.microsoft.com/office/drawing/2014/main" id="{2358701B-F884-2041-AA1E-84AFCDABC2EF}"/>
              </a:ext>
            </a:extLst>
          </p:cNvPr>
          <p:cNvCxnSpPr/>
          <p:nvPr/>
        </p:nvCxnSpPr>
        <p:spPr>
          <a:xfrm>
            <a:off x="5364088" y="3212976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31">
            <a:extLst>
              <a:ext uri="{FF2B5EF4-FFF2-40B4-BE49-F238E27FC236}">
                <a16:creationId xmlns:a16="http://schemas.microsoft.com/office/drawing/2014/main" id="{8933091B-5668-F247-881C-DD5697862B4A}"/>
              </a:ext>
            </a:extLst>
          </p:cNvPr>
          <p:cNvCxnSpPr/>
          <p:nvPr/>
        </p:nvCxnSpPr>
        <p:spPr>
          <a:xfrm>
            <a:off x="5386033" y="4638965"/>
            <a:ext cx="3104656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32">
            <a:extLst>
              <a:ext uri="{FF2B5EF4-FFF2-40B4-BE49-F238E27FC236}">
                <a16:creationId xmlns:a16="http://schemas.microsoft.com/office/drawing/2014/main" id="{B902C90E-E817-1B49-B5FE-9A6EBA8B1A57}"/>
              </a:ext>
            </a:extLst>
          </p:cNvPr>
          <p:cNvCxnSpPr/>
          <p:nvPr/>
        </p:nvCxnSpPr>
        <p:spPr>
          <a:xfrm flipH="1">
            <a:off x="5358178" y="3645024"/>
            <a:ext cx="3102255" cy="3561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34">
            <a:extLst>
              <a:ext uri="{FF2B5EF4-FFF2-40B4-BE49-F238E27FC236}">
                <a16:creationId xmlns:a16="http://schemas.microsoft.com/office/drawing/2014/main" id="{7C4527B4-800E-1F41-B892-EFCF0061C3CC}"/>
              </a:ext>
            </a:extLst>
          </p:cNvPr>
          <p:cNvCxnSpPr/>
          <p:nvPr/>
        </p:nvCxnSpPr>
        <p:spPr>
          <a:xfrm flipH="1">
            <a:off x="5350863" y="5085184"/>
            <a:ext cx="3132511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36">
            <a:extLst>
              <a:ext uri="{FF2B5EF4-FFF2-40B4-BE49-F238E27FC236}">
                <a16:creationId xmlns:a16="http://schemas.microsoft.com/office/drawing/2014/main" id="{0DC0D922-5DD5-6542-AFEA-93FD8F113B04}"/>
              </a:ext>
            </a:extLst>
          </p:cNvPr>
          <p:cNvCxnSpPr/>
          <p:nvPr/>
        </p:nvCxnSpPr>
        <p:spPr>
          <a:xfrm>
            <a:off x="6904528" y="4005064"/>
            <a:ext cx="3943" cy="50405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37">
            <a:extLst>
              <a:ext uri="{FF2B5EF4-FFF2-40B4-BE49-F238E27FC236}">
                <a16:creationId xmlns:a16="http://schemas.microsoft.com/office/drawing/2014/main" id="{FCC4D38D-3769-B143-AA9C-B9C180EDDAF9}"/>
              </a:ext>
            </a:extLst>
          </p:cNvPr>
          <p:cNvSpPr txBox="1"/>
          <p:nvPr/>
        </p:nvSpPr>
        <p:spPr>
          <a:xfrm rot="396810">
            <a:off x="6422088" y="3076777"/>
            <a:ext cx="10422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0" name="Textfeld 40">
            <a:extLst>
              <a:ext uri="{FF2B5EF4-FFF2-40B4-BE49-F238E27FC236}">
                <a16:creationId xmlns:a16="http://schemas.microsoft.com/office/drawing/2014/main" id="{2AE54A81-521F-BE4E-962C-5942B2DBC785}"/>
              </a:ext>
            </a:extLst>
          </p:cNvPr>
          <p:cNvSpPr txBox="1"/>
          <p:nvPr/>
        </p:nvSpPr>
        <p:spPr>
          <a:xfrm rot="396810">
            <a:off x="6259145" y="4496108"/>
            <a:ext cx="115288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Rsol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31" name="Gerade Verbindung mit Pfeil 41">
            <a:extLst>
              <a:ext uri="{FF2B5EF4-FFF2-40B4-BE49-F238E27FC236}">
                <a16:creationId xmlns:a16="http://schemas.microsoft.com/office/drawing/2014/main" id="{02708720-D184-5D41-94FE-5D6697257D2F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3">
            <a:extLst>
              <a:ext uri="{FF2B5EF4-FFF2-40B4-BE49-F238E27FC236}">
                <a16:creationId xmlns:a16="http://schemas.microsoft.com/office/drawing/2014/main" id="{38A6D280-1D31-F941-9C52-4B0C9163F14F}"/>
              </a:ext>
            </a:extLst>
          </p:cNvPr>
          <p:cNvSpPr txBox="1"/>
          <p:nvPr/>
        </p:nvSpPr>
        <p:spPr>
          <a:xfrm rot="21339161">
            <a:off x="6310379" y="3492812"/>
            <a:ext cx="102784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feld 38">
            <a:extLst>
              <a:ext uri="{FF2B5EF4-FFF2-40B4-BE49-F238E27FC236}">
                <a16:creationId xmlns:a16="http://schemas.microsoft.com/office/drawing/2014/main" id="{92F6BE56-2545-114E-8AA6-E7B1BBBD5E1E}"/>
              </a:ext>
            </a:extLst>
          </p:cNvPr>
          <p:cNvSpPr txBox="1"/>
          <p:nvPr/>
        </p:nvSpPr>
        <p:spPr>
          <a:xfrm rot="21339161">
            <a:off x="6095832" y="4882909"/>
            <a:ext cx="116891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Rsol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65">
            <a:extLst>
              <a:ext uri="{FF2B5EF4-FFF2-40B4-BE49-F238E27FC236}">
                <a16:creationId xmlns:a16="http://schemas.microsoft.com/office/drawing/2014/main" id="{5FA8B855-E2E4-CF47-BA50-B184CE501E0C}"/>
              </a:ext>
            </a:extLst>
          </p:cNvPr>
          <p:cNvSpPr/>
          <p:nvPr/>
        </p:nvSpPr>
        <p:spPr>
          <a:xfrm>
            <a:off x="991832" y="1844824"/>
            <a:ext cx="461685" cy="445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lang="en-CA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FBD31DF6-F037-6445-A788-77E3BDFA3AC7}"/>
              </a:ext>
            </a:extLst>
          </p:cNvPr>
          <p:cNvSpPr/>
          <p:nvPr/>
        </p:nvSpPr>
        <p:spPr>
          <a:xfrm>
            <a:off x="1915202" y="1844824"/>
            <a:ext cx="461685" cy="44570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CA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tangle 66">
            <a:extLst>
              <a:ext uri="{FF2B5EF4-FFF2-40B4-BE49-F238E27FC236}">
                <a16:creationId xmlns:a16="http://schemas.microsoft.com/office/drawing/2014/main" id="{5480C2D5-2BCF-1E4D-ADED-1507A53668F7}"/>
              </a:ext>
            </a:extLst>
          </p:cNvPr>
          <p:cNvSpPr/>
          <p:nvPr/>
        </p:nvSpPr>
        <p:spPr>
          <a:xfrm>
            <a:off x="2375485" y="1848380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7" name="Rectangle 65">
            <a:extLst>
              <a:ext uri="{FF2B5EF4-FFF2-40B4-BE49-F238E27FC236}">
                <a16:creationId xmlns:a16="http://schemas.microsoft.com/office/drawing/2014/main" id="{083251CC-9906-6644-8BB7-782F54731CA4}"/>
              </a:ext>
            </a:extLst>
          </p:cNvPr>
          <p:cNvSpPr/>
          <p:nvPr/>
        </p:nvSpPr>
        <p:spPr>
          <a:xfrm>
            <a:off x="2834100" y="1844824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50590376-B9B7-804B-955D-F173565154B6}"/>
              </a:ext>
            </a:extLst>
          </p:cNvPr>
          <p:cNvSpPr/>
          <p:nvPr/>
        </p:nvSpPr>
        <p:spPr>
          <a:xfrm>
            <a:off x="3292715" y="1848380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9" name="Rectangle 66">
            <a:extLst>
              <a:ext uri="{FF2B5EF4-FFF2-40B4-BE49-F238E27FC236}">
                <a16:creationId xmlns:a16="http://schemas.microsoft.com/office/drawing/2014/main" id="{68A539F0-721F-EC49-A8D6-857E5430AA2D}"/>
              </a:ext>
            </a:extLst>
          </p:cNvPr>
          <p:cNvSpPr/>
          <p:nvPr/>
        </p:nvSpPr>
        <p:spPr>
          <a:xfrm>
            <a:off x="3750275" y="1844824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A591537F-24AA-5040-8610-47144C28F714}"/>
              </a:ext>
            </a:extLst>
          </p:cNvPr>
          <p:cNvSpPr/>
          <p:nvPr/>
        </p:nvSpPr>
        <p:spPr>
          <a:xfrm>
            <a:off x="1457201" y="1844824"/>
            <a:ext cx="461685" cy="44570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CA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feld 48">
            <a:extLst>
              <a:ext uri="{FF2B5EF4-FFF2-40B4-BE49-F238E27FC236}">
                <a16:creationId xmlns:a16="http://schemas.microsoft.com/office/drawing/2014/main" id="{251CE88A-7A13-7143-BA47-937003A563C9}"/>
              </a:ext>
            </a:extLst>
          </p:cNvPr>
          <p:cNvSpPr txBox="1"/>
          <p:nvPr/>
        </p:nvSpPr>
        <p:spPr>
          <a:xfrm>
            <a:off x="967050" y="2946430"/>
            <a:ext cx="2740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Pseudo parallel successful slot</a:t>
            </a:r>
          </a:p>
        </p:txBody>
      </p:sp>
      <p:cxnSp>
        <p:nvCxnSpPr>
          <p:cNvPr id="42" name="Gerade Verbindung 49">
            <a:extLst>
              <a:ext uri="{FF2B5EF4-FFF2-40B4-BE49-F238E27FC236}">
                <a16:creationId xmlns:a16="http://schemas.microsoft.com/office/drawing/2014/main" id="{9F760751-FDB8-7447-B95B-8F018360FD79}"/>
              </a:ext>
            </a:extLst>
          </p:cNvPr>
          <p:cNvCxnSpPr/>
          <p:nvPr/>
        </p:nvCxnSpPr>
        <p:spPr>
          <a:xfrm>
            <a:off x="1938587" y="2297993"/>
            <a:ext cx="2149758" cy="9770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50">
            <a:extLst>
              <a:ext uri="{FF2B5EF4-FFF2-40B4-BE49-F238E27FC236}">
                <a16:creationId xmlns:a16="http://schemas.microsoft.com/office/drawing/2014/main" id="{B1A3D333-7D15-D940-942F-794942663795}"/>
              </a:ext>
            </a:extLst>
          </p:cNvPr>
          <p:cNvCxnSpPr/>
          <p:nvPr/>
        </p:nvCxnSpPr>
        <p:spPr>
          <a:xfrm flipH="1">
            <a:off x="833469" y="2314402"/>
            <a:ext cx="605052" cy="9770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51">
            <a:extLst>
              <a:ext uri="{FF2B5EF4-FFF2-40B4-BE49-F238E27FC236}">
                <a16:creationId xmlns:a16="http://schemas.microsoft.com/office/drawing/2014/main" id="{0D6F8FCE-3DB3-B849-BB0E-A38771354178}"/>
              </a:ext>
            </a:extLst>
          </p:cNvPr>
          <p:cNvSpPr txBox="1"/>
          <p:nvPr/>
        </p:nvSpPr>
        <p:spPr>
          <a:xfrm>
            <a:off x="1785933" y="3279766"/>
            <a:ext cx="79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de-DE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feld 53">
            <a:extLst>
              <a:ext uri="{FF2B5EF4-FFF2-40B4-BE49-F238E27FC236}">
                <a16:creationId xmlns:a16="http://schemas.microsoft.com/office/drawing/2014/main" id="{B6DACC5C-34F4-B14C-9464-3DF0D58E3B06}"/>
              </a:ext>
            </a:extLst>
          </p:cNvPr>
          <p:cNvSpPr txBox="1"/>
          <p:nvPr/>
        </p:nvSpPr>
        <p:spPr>
          <a:xfrm>
            <a:off x="3408344" y="3284984"/>
            <a:ext cx="678647" cy="666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de-DE" sz="1400" b="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Rsol</a:t>
            </a:r>
            <a:endParaRPr lang="de-DE" sz="1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+EPC</a:t>
            </a: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feld 54">
            <a:extLst>
              <a:ext uri="{FF2B5EF4-FFF2-40B4-BE49-F238E27FC236}">
                <a16:creationId xmlns:a16="http://schemas.microsoft.com/office/drawing/2014/main" id="{5D4BC84A-0AB3-2C4B-A8FE-3D14A2F81951}"/>
              </a:ext>
            </a:extLst>
          </p:cNvPr>
          <p:cNvSpPr txBox="1"/>
          <p:nvPr/>
        </p:nvSpPr>
        <p:spPr>
          <a:xfrm>
            <a:off x="847082" y="3272572"/>
            <a:ext cx="93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+ RN16s</a:t>
            </a: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echteck 55">
            <a:extLst>
              <a:ext uri="{FF2B5EF4-FFF2-40B4-BE49-F238E27FC236}">
                <a16:creationId xmlns:a16="http://schemas.microsoft.com/office/drawing/2014/main" id="{A0759503-A660-384F-A7DE-C286A465F371}"/>
              </a:ext>
            </a:extLst>
          </p:cNvPr>
          <p:cNvSpPr/>
          <p:nvPr/>
        </p:nvSpPr>
        <p:spPr>
          <a:xfrm>
            <a:off x="833469" y="3268264"/>
            <a:ext cx="841472" cy="562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56">
            <a:extLst>
              <a:ext uri="{FF2B5EF4-FFF2-40B4-BE49-F238E27FC236}">
                <a16:creationId xmlns:a16="http://schemas.microsoft.com/office/drawing/2014/main" id="{F827AFBA-98AB-A743-B0B4-326BB764E17B}"/>
              </a:ext>
            </a:extLst>
          </p:cNvPr>
          <p:cNvSpPr/>
          <p:nvPr/>
        </p:nvSpPr>
        <p:spPr>
          <a:xfrm>
            <a:off x="1677494" y="3268264"/>
            <a:ext cx="864096" cy="562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57">
            <a:extLst>
              <a:ext uri="{FF2B5EF4-FFF2-40B4-BE49-F238E27FC236}">
                <a16:creationId xmlns:a16="http://schemas.microsoft.com/office/drawing/2014/main" id="{05D0351C-FFFB-D947-BD1F-FAAF87417DB9}"/>
              </a:ext>
            </a:extLst>
          </p:cNvPr>
          <p:cNvSpPr/>
          <p:nvPr/>
        </p:nvSpPr>
        <p:spPr>
          <a:xfrm>
            <a:off x="2540122" y="3268264"/>
            <a:ext cx="728187" cy="558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58">
            <a:extLst>
              <a:ext uri="{FF2B5EF4-FFF2-40B4-BE49-F238E27FC236}">
                <a16:creationId xmlns:a16="http://schemas.microsoft.com/office/drawing/2014/main" id="{05C20683-5E1D-994D-8BC4-55CA267C589D}"/>
              </a:ext>
            </a:extLst>
          </p:cNvPr>
          <p:cNvSpPr/>
          <p:nvPr/>
        </p:nvSpPr>
        <p:spPr>
          <a:xfrm>
            <a:off x="3268537" y="3265533"/>
            <a:ext cx="816245" cy="562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Gerade Verbindung mit Pfeil 7">
            <a:extLst>
              <a:ext uri="{FF2B5EF4-FFF2-40B4-BE49-F238E27FC236}">
                <a16:creationId xmlns:a16="http://schemas.microsoft.com/office/drawing/2014/main" id="{CEF263EA-8479-794E-A6BD-A7F50A91510D}"/>
              </a:ext>
            </a:extLst>
          </p:cNvPr>
          <p:cNvCxnSpPr/>
          <p:nvPr/>
        </p:nvCxnSpPr>
        <p:spPr>
          <a:xfrm>
            <a:off x="5220072" y="1969473"/>
            <a:ext cx="0" cy="97695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61">
            <a:extLst>
              <a:ext uri="{FF2B5EF4-FFF2-40B4-BE49-F238E27FC236}">
                <a16:creationId xmlns:a16="http://schemas.microsoft.com/office/drawing/2014/main" id="{9758CA7C-3C8B-4346-B90D-38BF37B2143E}"/>
              </a:ext>
            </a:extLst>
          </p:cNvPr>
          <p:cNvCxnSpPr/>
          <p:nvPr/>
        </p:nvCxnSpPr>
        <p:spPr>
          <a:xfrm flipH="1">
            <a:off x="5213899" y="3212976"/>
            <a:ext cx="10335" cy="864096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36">
            <a:extLst>
              <a:ext uri="{FF2B5EF4-FFF2-40B4-BE49-F238E27FC236}">
                <a16:creationId xmlns:a16="http://schemas.microsoft.com/office/drawing/2014/main" id="{AC8ED92F-281F-674C-B839-9DBA4A8EC742}"/>
              </a:ext>
            </a:extLst>
          </p:cNvPr>
          <p:cNvSpPr txBox="1"/>
          <p:nvPr/>
        </p:nvSpPr>
        <p:spPr>
          <a:xfrm>
            <a:off x="4849697" y="3429000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dirty="0" err="1">
                <a:latin typeface="+mn-lt"/>
              </a:rPr>
              <a:t>t</a:t>
            </a:r>
            <a:r>
              <a:rPr lang="en-CA" sz="1600" b="0" i="1" baseline="-25000" dirty="0" err="1">
                <a:latin typeface="+mn-lt"/>
              </a:rPr>
              <a:t>sb</a:t>
            </a:r>
            <a:endParaRPr lang="en-CA" sz="1600" b="0" i="1" baseline="-25000" dirty="0">
              <a:latin typeface="+mn-lt"/>
            </a:endParaRPr>
          </a:p>
        </p:txBody>
      </p:sp>
      <p:sp>
        <p:nvSpPr>
          <p:cNvPr id="54" name="TextBox 36">
            <a:extLst>
              <a:ext uri="{FF2B5EF4-FFF2-40B4-BE49-F238E27FC236}">
                <a16:creationId xmlns:a16="http://schemas.microsoft.com/office/drawing/2014/main" id="{404555B4-6F41-A948-9D93-514D30CD1367}"/>
              </a:ext>
            </a:extLst>
          </p:cNvPr>
          <p:cNvSpPr txBox="1"/>
          <p:nvPr/>
        </p:nvSpPr>
        <p:spPr>
          <a:xfrm>
            <a:off x="4860032" y="2154342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dirty="0" err="1">
                <a:latin typeface="+mn-lt"/>
              </a:rPr>
              <a:t>t</a:t>
            </a:r>
            <a:r>
              <a:rPr lang="en-CA" sz="1600" b="0" i="1" baseline="-25000" dirty="0" err="1">
                <a:latin typeface="+mn-lt"/>
              </a:rPr>
              <a:t>sa</a:t>
            </a:r>
            <a:endParaRPr lang="en-CA" sz="1600" b="0" i="1" baseline="-25000" dirty="0">
              <a:latin typeface="+mn-lt"/>
            </a:endParaRPr>
          </a:p>
        </p:txBody>
      </p:sp>
      <p:cxnSp>
        <p:nvCxnSpPr>
          <p:cNvPr id="55" name="Gerade Verbindung mit Pfeil 64">
            <a:extLst>
              <a:ext uri="{FF2B5EF4-FFF2-40B4-BE49-F238E27FC236}">
                <a16:creationId xmlns:a16="http://schemas.microsoft.com/office/drawing/2014/main" id="{3EA70E5D-6C2B-2546-81F1-828A5DAC1926}"/>
              </a:ext>
            </a:extLst>
          </p:cNvPr>
          <p:cNvCxnSpPr/>
          <p:nvPr/>
        </p:nvCxnSpPr>
        <p:spPr>
          <a:xfrm>
            <a:off x="827584" y="4149080"/>
            <a:ext cx="720080" cy="731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65">
            <a:extLst>
              <a:ext uri="{FF2B5EF4-FFF2-40B4-BE49-F238E27FC236}">
                <a16:creationId xmlns:a16="http://schemas.microsoft.com/office/drawing/2014/main" id="{FDA9F161-8D2D-E84F-A7AD-3610DC6927FC}"/>
              </a:ext>
            </a:extLst>
          </p:cNvPr>
          <p:cNvCxnSpPr/>
          <p:nvPr/>
        </p:nvCxnSpPr>
        <p:spPr>
          <a:xfrm>
            <a:off x="1688043" y="4156397"/>
            <a:ext cx="85207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36">
            <a:extLst>
              <a:ext uri="{FF2B5EF4-FFF2-40B4-BE49-F238E27FC236}">
                <a16:creationId xmlns:a16="http://schemas.microsoft.com/office/drawing/2014/main" id="{567D2271-D210-5347-88AC-2B4A38120D72}"/>
              </a:ext>
            </a:extLst>
          </p:cNvPr>
          <p:cNvSpPr txBox="1"/>
          <p:nvPr/>
        </p:nvSpPr>
        <p:spPr>
          <a:xfrm>
            <a:off x="971600" y="3789040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dirty="0" err="1">
                <a:latin typeface="+mn-lt"/>
              </a:rPr>
              <a:t>t</a:t>
            </a:r>
            <a:r>
              <a:rPr lang="en-CA" sz="1600" b="0" i="1" baseline="-25000" dirty="0" err="1">
                <a:latin typeface="+mn-lt"/>
              </a:rPr>
              <a:t>sa</a:t>
            </a:r>
            <a:endParaRPr lang="en-CA" sz="1600" b="0" i="1" baseline="-25000" dirty="0">
              <a:latin typeface="+mn-lt"/>
            </a:endParaRPr>
          </a:p>
        </p:txBody>
      </p:sp>
      <p:cxnSp>
        <p:nvCxnSpPr>
          <p:cNvPr id="58" name="Gerade Verbindung 71">
            <a:extLst>
              <a:ext uri="{FF2B5EF4-FFF2-40B4-BE49-F238E27FC236}">
                <a16:creationId xmlns:a16="http://schemas.microsoft.com/office/drawing/2014/main" id="{D9DE7E34-F474-DF4F-829E-96A9929C72B6}"/>
              </a:ext>
            </a:extLst>
          </p:cNvPr>
          <p:cNvCxnSpPr/>
          <p:nvPr/>
        </p:nvCxnSpPr>
        <p:spPr>
          <a:xfrm>
            <a:off x="2627784" y="3561926"/>
            <a:ext cx="50405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36">
            <a:extLst>
              <a:ext uri="{FF2B5EF4-FFF2-40B4-BE49-F238E27FC236}">
                <a16:creationId xmlns:a16="http://schemas.microsoft.com/office/drawing/2014/main" id="{91089331-FFBA-2B44-ABAC-9E3EB7908EBB}"/>
              </a:ext>
            </a:extLst>
          </p:cNvPr>
          <p:cNvSpPr txBox="1"/>
          <p:nvPr/>
        </p:nvSpPr>
        <p:spPr>
          <a:xfrm>
            <a:off x="1907704" y="3795896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dirty="0" err="1">
                <a:latin typeface="+mn-lt"/>
              </a:rPr>
              <a:t>t</a:t>
            </a:r>
            <a:r>
              <a:rPr lang="en-CA" sz="1600" b="0" i="1" baseline="-25000" dirty="0" err="1">
                <a:latin typeface="+mn-lt"/>
              </a:rPr>
              <a:t>sb</a:t>
            </a:r>
            <a:endParaRPr lang="en-CA" sz="1600" b="0" i="1" baseline="-25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65597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Reading Efficiency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064E3BDE-2D40-CC40-BE58-F29A1A0C9C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Conventional FSA</a:t>
                </a:r>
                <a:endParaRPr lang="de-DE" sz="1600" i="1" kern="0" dirty="0">
                  <a:latin typeface="Cambria Math"/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b="0" i="1" kern="0" baseline="-25000" smtClean="0">
                        <a:latin typeface="Cambria Math" panose="02040503050406030204" pitchFamily="18" charset="0"/>
                        <a:ea typeface="Cambria Math"/>
                      </a:rPr>
                      <m:t>𝑐𝑜𝑛𝑣</m:t>
                    </m:r>
                    <m:r>
                      <a:rPr lang="de-DE" sz="1600" b="0" i="1" kern="0" baseline="-25000" smtClean="0">
                        <a:latin typeface="Cambria Math" panose="02040503050406030204" pitchFamily="18" charset="0"/>
                        <a:ea typeface="Cambria Math"/>
                      </a:rPr>
                      <m:t>.=</m:t>
                    </m:r>
                    <m:sSub>
                      <m:sSubPr>
                        <m:ctrlPr>
                          <a:rPr lang="en-US" sz="16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kern="0">
                                    <a:latin typeface="Cambria Math"/>
                                  </a:rPr>
                                  <m:t>𝑅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</m:oMath>
                </a14:m>
                <a:endParaRPr lang="de-DE" sz="1400" kern="0" dirty="0"/>
              </a:p>
              <a:p>
                <a:endParaRPr lang="en-US" sz="1600" kern="0" dirty="0"/>
              </a:p>
              <a:p>
                <a:r>
                  <a:rPr lang="en-US" sz="1600" kern="0" dirty="0"/>
                  <a:t>Proposed system</a:t>
                </a:r>
              </a:p>
              <a:p>
                <a:pPr lvl="1"/>
                <a:r>
                  <a:rPr lang="en-US" sz="1600" kern="0" dirty="0"/>
                  <a:t>multiple acknowledgment</a:t>
                </a:r>
              </a:p>
              <a:p>
                <a:pPr marL="360363" lvl="1" indent="0">
                  <a:buNone/>
                </a:pPr>
                <a:r>
                  <a:rPr lang="en-US" sz="1400" kern="0" dirty="0">
                    <a:ea typeface="Cambria Math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b="0" i="1" kern="0" baseline="-25000" smtClean="0">
                        <a:latin typeface="Cambria Math" panose="02040503050406030204" pitchFamily="18" charset="0"/>
                        <a:ea typeface="Cambria Math"/>
                      </a:rPr>
                      <m:t>𝑛𝑒𝑤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sz="1600" i="1" kern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𝑅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sup>
                      <m:e>
                        <m:r>
                          <a:rPr lang="en-US" sz="1600" i="1" ker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r>
                          <a:rPr lang="de-DE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nary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r>
                  <a:rPr lang="en-US" sz="1600" kern="0" dirty="0"/>
                  <a:t>Unique scenario</a:t>
                </a:r>
              </a:p>
              <a:p>
                <a:pPr marL="360363" lvl="1" indent="0">
                  <a:buNone/>
                </a:pPr>
                <a:r>
                  <a:rPr lang="en-US" sz="1600" kern="0" dirty="0">
                    <a:ea typeface="Cambria Math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i="1" kern="0" baseline="-25000">
                        <a:latin typeface="Cambria Math" panose="02040503050406030204" pitchFamily="18" charset="0"/>
                        <a:ea typeface="Cambria Math"/>
                      </a:rPr>
                      <m:t>𝑛𝑒𝑤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𝑅</m:t>
                        </m:r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sup>
                      <m:e>
                        <m:r>
                          <a:rPr lang="en-US" sz="1600" i="1" ker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nary>
                    <m:r>
                      <a:rPr lang="de-DE" sz="1600" i="1" kern="0">
                        <a:latin typeface="Cambria Math"/>
                      </a:rPr>
                      <m:t>𝑃</m:t>
                    </m:r>
                    <m:r>
                      <a:rPr lang="de-DE" sz="1600" i="1" kern="0" baseline="-25000">
                        <a:latin typeface="Cambria Math"/>
                      </a:rPr>
                      <m:t>𝑆</m:t>
                    </m:r>
                    <m:r>
                      <a:rPr lang="de-DE" sz="1600" i="1" kern="0" baseline="-25000">
                        <a:latin typeface="Cambria Math"/>
                      </a:rPr>
                      <m:t>1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r>
                  <a:rPr lang="en-US" sz="1600" kern="0" dirty="0"/>
                  <a:t>Pseudo parallel successful slot</a:t>
                </a:r>
                <a:br>
                  <a:rPr lang="en-US" sz="1600" kern="0" dirty="0"/>
                </a:b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i="1" kern="0" baseline="-25000">
                        <a:latin typeface="Cambria Math" panose="02040503050406030204" pitchFamily="18" charset="0"/>
                        <a:ea typeface="Cambria Math"/>
                      </a:rPr>
                      <m:t>𝑛𝑒𝑤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𝑅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sup>
                      <m:e>
                        <m:r>
                          <a:rPr lang="en-US" sz="1600" i="1" ker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de-DE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nary>
                    <m:r>
                      <a:rPr lang="de-DE" sz="1600" i="1" kern="0">
                        <a:latin typeface="Cambria Math"/>
                      </a:rPr>
                      <m:t>𝑃</m:t>
                    </m:r>
                    <m:r>
                      <a:rPr lang="de-DE" sz="1600" i="1" kern="0" baseline="-25000">
                        <a:latin typeface="Cambria Math"/>
                      </a:rPr>
                      <m:t>𝑆</m:t>
                    </m:r>
                    <m:r>
                      <a:rPr lang="de-DE" sz="1600" i="1" kern="0" baseline="-25000">
                        <a:latin typeface="Cambria Math"/>
                      </a:rPr>
                      <m:t>1∙</m:t>
                    </m:r>
                    <m:r>
                      <a:rPr lang="de-DE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1600" kern="0" dirty="0"/>
              </a:p>
            </p:txBody>
          </p:sp>
        </mc:Choice>
        <mc:Fallback xmlns="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064E3BDE-2D40-CC40-BE58-F29A1A0C9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 b="-11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B175116C-5398-264B-95C7-395166E95BA3}"/>
                  </a:ext>
                </a:extLst>
              </p:cNvPr>
              <p:cNvSpPr/>
              <p:nvPr/>
            </p:nvSpPr>
            <p:spPr bwMode="auto">
              <a:xfrm>
                <a:off x="5825572" y="1556792"/>
                <a:ext cx="2274820" cy="432048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𝑷</m:t>
                      </m:r>
                      <m:d>
                        <m:dPr>
                          <m:ctrlPr>
                            <a:rPr lang="de-DE" sz="1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sz="1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e>
                      </m:d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de-DE" sz="1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de-DE" sz="1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de-DE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∙</m:t>
                      </m:r>
                      <m:sSup>
                        <m:sSupPr>
                          <m:ctrlP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de-DE" sz="1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sup>
                      </m:sSup>
                      <m:r>
                        <a:rPr lang="de-DE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∙</m:t>
                      </m:r>
                      <m:sSup>
                        <m:sSupPr>
                          <m:ctrlPr>
                            <a:rPr lang="de-DE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𝒏</m:t>
                          </m:r>
                          <m: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de-DE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sup>
                      </m:sSup>
                    </m:oMath>
                  </m:oMathPara>
                </a14:m>
                <a:endParaRPr lang="en-US" sz="1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B175116C-5398-264B-95C7-395166E95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5572" y="1556792"/>
                <a:ext cx="2274820" cy="43204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8CB683E-01E1-F24C-9CCD-F216A4C172CE}"/>
                  </a:ext>
                </a:extLst>
              </p:cNvPr>
              <p:cNvSpPr/>
              <p:nvPr/>
            </p:nvSpPr>
            <p:spPr bwMode="auto">
              <a:xfrm>
                <a:off x="5936629" y="2226431"/>
                <a:ext cx="2274821" cy="442305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0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𝑴</m:t>
                    </m:r>
                  </m:oMath>
                </a14:m>
                <a:r>
                  <a:rPr lang="en-US" sz="1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Number of orthogonal codes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𝒔𝒐𝒍</m:t>
                        </m:r>
                        <m: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sz="1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Number of recovered tags </a:t>
                </a:r>
              </a:p>
              <a:p>
                <a:endParaRPr lang="en-US" sz="1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8CB683E-01E1-F24C-9CCD-F216A4C17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6629" y="2226431"/>
                <a:ext cx="2274821" cy="442305"/>
              </a:xfrm>
              <a:prstGeom prst="roundRect">
                <a:avLst/>
              </a:prstGeom>
              <a:blipFill>
                <a:blip r:embed="rId6"/>
                <a:stretch>
                  <a:fillRect l="-1093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4280693-D0F1-E149-B6C4-6806312B184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181022" y="2760309"/>
              <a:ext cx="3563920" cy="2357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37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001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Number of replied tags R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Probability of unique scenario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de-DE" sz="10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de-DE" sz="1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000" b="1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0.875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0.656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0.205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0.077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0.019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0.002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4280693-D0F1-E149-B6C4-6806312B184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181022" y="2760309"/>
              <a:ext cx="3563920" cy="2357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37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001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Number of replied tags R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9880" t="-3226" b="-5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0.875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0.656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0.205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0.077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0.019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0.002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A1208B8-C30C-754B-B201-60AFA66D1D32}"/>
                  </a:ext>
                </a:extLst>
              </p:cNvPr>
              <p:cNvSpPr/>
              <p:nvPr/>
            </p:nvSpPr>
            <p:spPr bwMode="auto">
              <a:xfrm>
                <a:off x="5825573" y="5452008"/>
                <a:ext cx="2058796" cy="569280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4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sz="14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sz="1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de-DE" sz="1400" i="1" ker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400" i="1" kern="0" baseline="-2500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de-DE" sz="1400" i="1" ker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400" i="1" kern="0" baseline="-25000">
                                  <a:latin typeface="Cambria Math"/>
                                  <a:ea typeface="Cambria Math"/>
                                </a:rPr>
                                <m:t>𝑠𝑎</m:t>
                              </m:r>
                              <m:r>
                                <a:rPr lang="en-US" sz="1400" i="1" ker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de-DE" sz="1400" i="1" ker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400" i="1" kern="0" baseline="-25000">
                                  <a:latin typeface="Cambria Math"/>
                                  <a:ea typeface="Cambria Math"/>
                                </a:rPr>
                                <m:t>𝑠𝑏</m:t>
                              </m:r>
                              <m:r>
                                <a:rPr lang="en-US" sz="1400" i="1" ker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sz="1400" i="1" kern="0">
                                  <a:latin typeface="Cambria Math"/>
                                </a:rPr>
                                <m:t>𝑅</m:t>
                              </m:r>
                              <m:r>
                                <a:rPr lang="en-US" sz="1400" i="1" kern="0" baseline="-25000">
                                  <a:latin typeface="Cambria Math"/>
                                </a:rPr>
                                <m:t>𝑠𝑜𝑙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kern="0" dirty="0"/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A1208B8-C30C-754B-B201-60AFA66D1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5573" y="5452008"/>
                <a:ext cx="2058796" cy="56928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020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Reading Process</a:t>
            </a:r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37089E92-CFCB-B448-B2F8-9222AFF76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5A4BF1E-9BDC-7E43-8C74-27622670E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A0045085-2566-DE4E-9B59-3610A3D29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476418F1-3A76-F343-BC10-85A2E38C2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822A57A0-AC64-5E4A-A4DB-8D63F3594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959CF679-B42C-F342-8F6E-FBBDFB061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9118FF0F-8ED9-7F4D-8005-1174EF26D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2981792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A15FFEF-20BB-374A-8056-355C9104F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8B8B4B95-E837-674E-8FD7-358EF4CE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68677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446FF5F4-8856-9747-82B6-1C9F75B6E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221C0008-5044-7645-B90A-2FC867229B7B}"/>
              </a:ext>
            </a:extLst>
          </p:cNvPr>
          <p:cNvGrpSpPr/>
          <p:nvPr/>
        </p:nvGrpSpPr>
        <p:grpSpPr>
          <a:xfrm>
            <a:off x="7233106" y="5229200"/>
            <a:ext cx="1529894" cy="669471"/>
            <a:chOff x="7233106" y="5388503"/>
            <a:chExt cx="1529894" cy="669471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094BF561-541C-AE4A-AE4B-95BB34810E54}"/>
                </a:ext>
              </a:extLst>
            </p:cNvPr>
            <p:cNvSpPr txBox="1"/>
            <p:nvPr/>
          </p:nvSpPr>
          <p:spPr>
            <a:xfrm>
              <a:off x="7614105" y="5719420"/>
              <a:ext cx="9847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19A73D46-EFFE-F04F-A958-B4BA75C256B2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5225C042-887D-6D43-82FD-FD892F197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F98EE421-82B5-814F-BF57-E179E5A43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84CE4DA6-AA39-7E40-8444-01CE7EDB9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F8B2369C-5C7C-9B44-B246-FA695851C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F0E741F3-6FAA-084A-ACE1-EE22AE103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818B4385-90E6-1249-B9EB-FE57EFCD9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AA5C4A9B-C9CF-C249-996B-2AE34373B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6721E1C-2ACD-7C4E-B49A-49306860D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3FE6EFE6-A053-2F44-BD24-D8F6B1E99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0515D730-B020-DA4E-9996-C58C08DA9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6CBBD44F-BB2E-F146-A203-EB4CC845E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CD9BB89C-03E8-C941-97BA-571AC5644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8D12D8A1-3702-EA4B-90CF-A950857CB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85A9EEB6-74DB-5747-BAA7-859ED2FD6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AC36FBF6-0640-7247-B75B-F2D9E288B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401C2504-9BDC-454F-BBF9-71736DAF8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BB54BF39-7C6F-C141-951E-74FD5BC65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6D00FA10-94B6-4D4E-8640-FF84D38AE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B2C4F5D5-717D-0649-BCDE-04AC715C4E52}"/>
              </a:ext>
            </a:extLst>
          </p:cNvPr>
          <p:cNvSpPr txBox="1">
            <a:spLocks/>
          </p:cNvSpPr>
          <p:nvPr/>
        </p:nvSpPr>
        <p:spPr>
          <a:xfrm>
            <a:off x="288000" y="1124744"/>
            <a:ext cx="6769691" cy="5112568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Reader informs the tags with the current frame length</a:t>
            </a:r>
          </a:p>
          <a:p>
            <a:r>
              <a:rPr lang="en-US" sz="1600" kern="0" dirty="0"/>
              <a:t>Each tag chooses random slot</a:t>
            </a:r>
          </a:p>
          <a:p>
            <a:pPr lvl="1"/>
            <a:r>
              <a:rPr lang="en-US" sz="1600" kern="0" dirty="0"/>
              <a:t>Successful slot</a:t>
            </a:r>
          </a:p>
          <a:p>
            <a:pPr lvl="2"/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												     </a:t>
            </a:r>
          </a:p>
          <a:p>
            <a:pPr marL="0" indent="0">
              <a:buFont typeface="Wingdings" pitchFamily="2" charset="2"/>
              <a:buNone/>
            </a:pPr>
            <a:endParaRPr lang="en-US" sz="15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                             </a:t>
            </a: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B77E90D4-FDD0-EB47-91DD-72EB31517772}"/>
              </a:ext>
            </a:extLst>
          </p:cNvPr>
          <p:cNvSpPr>
            <a:spLocks/>
          </p:cNvSpPr>
          <p:nvPr/>
        </p:nvSpPr>
        <p:spPr bwMode="auto">
          <a:xfrm rot="7573044" flipV="1">
            <a:off x="5069759" y="2526333"/>
            <a:ext cx="1429226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Textfeld 42">
            <a:extLst>
              <a:ext uri="{FF2B5EF4-FFF2-40B4-BE49-F238E27FC236}">
                <a16:creationId xmlns:a16="http://schemas.microsoft.com/office/drawing/2014/main" id="{5D7A0CDC-B4D4-8F48-A2BE-EB8FA71939B8}"/>
              </a:ext>
            </a:extLst>
          </p:cNvPr>
          <p:cNvSpPr txBox="1"/>
          <p:nvPr/>
        </p:nvSpPr>
        <p:spPr>
          <a:xfrm>
            <a:off x="5810271" y="2623068"/>
            <a:ext cx="108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Successful</a:t>
            </a:r>
          </a:p>
        </p:txBody>
      </p:sp>
      <p:grpSp>
        <p:nvGrpSpPr>
          <p:cNvPr id="46" name="Gruppieren 83">
            <a:extLst>
              <a:ext uri="{FF2B5EF4-FFF2-40B4-BE49-F238E27FC236}">
                <a16:creationId xmlns:a16="http://schemas.microsoft.com/office/drawing/2014/main" id="{1D9D3F0A-E5DB-BB41-996E-6D49A1B5BD84}"/>
              </a:ext>
            </a:extLst>
          </p:cNvPr>
          <p:cNvGrpSpPr/>
          <p:nvPr/>
        </p:nvGrpSpPr>
        <p:grpSpPr>
          <a:xfrm>
            <a:off x="370266" y="3087429"/>
            <a:ext cx="3985710" cy="500066"/>
            <a:chOff x="370266" y="3735501"/>
            <a:chExt cx="3985710" cy="500066"/>
          </a:xfrm>
        </p:grpSpPr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3770D85B-C4DD-3744-876D-8E2FC3540E33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65">
              <a:extLst>
                <a:ext uri="{FF2B5EF4-FFF2-40B4-BE49-F238E27FC236}">
                  <a16:creationId xmlns:a16="http://schemas.microsoft.com/office/drawing/2014/main" id="{29E137F2-2516-D84C-9760-196D53047EB6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0FC5AA88-69B1-BA40-9C10-B12930B76457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0" name="Rectangle 31">
              <a:extLst>
                <a:ext uri="{FF2B5EF4-FFF2-40B4-BE49-F238E27FC236}">
                  <a16:creationId xmlns:a16="http://schemas.microsoft.com/office/drawing/2014/main" id="{0C7D54B6-6672-A94B-9AAE-2B432BB912A2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5">
              <a:extLst>
                <a:ext uri="{FF2B5EF4-FFF2-40B4-BE49-F238E27FC236}">
                  <a16:creationId xmlns:a16="http://schemas.microsoft.com/office/drawing/2014/main" id="{36AA5ABE-87E8-2C47-819A-A00FFC9BCBE1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6AC7CC65-7716-864E-9960-F2D37B6ED310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31">
              <a:extLst>
                <a:ext uri="{FF2B5EF4-FFF2-40B4-BE49-F238E27FC236}">
                  <a16:creationId xmlns:a16="http://schemas.microsoft.com/office/drawing/2014/main" id="{53CCC3E9-FEEC-5B40-93E4-8D06326EB727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6" name="Gerade Verbindung mit Pfeil 70">
            <a:extLst>
              <a:ext uri="{FF2B5EF4-FFF2-40B4-BE49-F238E27FC236}">
                <a16:creationId xmlns:a16="http://schemas.microsoft.com/office/drawing/2014/main" id="{27EB1E90-6506-8246-8C11-501868B9CD28}"/>
              </a:ext>
            </a:extLst>
          </p:cNvPr>
          <p:cNvCxnSpPr/>
          <p:nvPr/>
        </p:nvCxnSpPr>
        <p:spPr>
          <a:xfrm>
            <a:off x="370266" y="4023533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71">
            <a:extLst>
              <a:ext uri="{FF2B5EF4-FFF2-40B4-BE49-F238E27FC236}">
                <a16:creationId xmlns:a16="http://schemas.microsoft.com/office/drawing/2014/main" id="{22E6E003-52AB-9546-8182-E42246FADB76}"/>
              </a:ext>
            </a:extLst>
          </p:cNvPr>
          <p:cNvSpPr txBox="1"/>
          <p:nvPr/>
        </p:nvSpPr>
        <p:spPr>
          <a:xfrm>
            <a:off x="2127580" y="36154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1">
                <a:solidFill>
                  <a:srgbClr val="000364"/>
                </a:solidFill>
                <a:latin typeface="+mn-lt"/>
              </a:rPr>
              <a:t>L</a:t>
            </a:r>
            <a:endParaRPr lang="en-US" b="0" i="1">
              <a:solidFill>
                <a:srgbClr val="000364"/>
              </a:solidFill>
              <a:latin typeface="+mn-lt"/>
            </a:endParaRPr>
          </a:p>
        </p:txBody>
      </p:sp>
      <p:sp>
        <p:nvSpPr>
          <p:cNvPr id="58" name="Rectangle 31">
            <a:extLst>
              <a:ext uri="{FF2B5EF4-FFF2-40B4-BE49-F238E27FC236}">
                <a16:creationId xmlns:a16="http://schemas.microsoft.com/office/drawing/2014/main" id="{CEDAD7F2-3BE2-CC49-AEEC-B4E0C2D334A7}"/>
              </a:ext>
            </a:extLst>
          </p:cNvPr>
          <p:cNvSpPr/>
          <p:nvPr/>
        </p:nvSpPr>
        <p:spPr>
          <a:xfrm>
            <a:off x="366658" y="309020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937D13D-772F-FF45-8621-FA1654034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Gerade Verbindung mit Pfeil 75">
            <a:extLst>
              <a:ext uri="{FF2B5EF4-FFF2-40B4-BE49-F238E27FC236}">
                <a16:creationId xmlns:a16="http://schemas.microsoft.com/office/drawing/2014/main" id="{47D5F2B5-0D90-4E4D-BF2D-D936F4ECC6EB}"/>
              </a:ext>
            </a:extLst>
          </p:cNvPr>
          <p:cNvCxnSpPr/>
          <p:nvPr/>
        </p:nvCxnSpPr>
        <p:spPr>
          <a:xfrm flipV="1">
            <a:off x="5715000" y="4953000"/>
            <a:ext cx="480535" cy="4355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76">
            <a:extLst>
              <a:ext uri="{FF2B5EF4-FFF2-40B4-BE49-F238E27FC236}">
                <a16:creationId xmlns:a16="http://schemas.microsoft.com/office/drawing/2014/main" id="{2D81E0B1-A32B-3A43-BA5D-8364BE63E66F}"/>
              </a:ext>
            </a:extLst>
          </p:cNvPr>
          <p:cNvSpPr txBox="1"/>
          <p:nvPr/>
        </p:nvSpPr>
        <p:spPr>
          <a:xfrm>
            <a:off x="5076057" y="5388505"/>
            <a:ext cx="13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Reading area</a:t>
            </a:r>
          </a:p>
        </p:txBody>
      </p:sp>
    </p:spTree>
    <p:extLst>
      <p:ext uri="{BB962C8B-B14F-4D97-AF65-F5344CB8AC3E}">
        <p14:creationId xmlns:p14="http://schemas.microsoft.com/office/powerpoint/2010/main" val="229417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Reading Process</a:t>
            </a:r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FD151C0E-59E9-2F46-AF1C-59C72186E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03C9750A-AA87-2E47-8558-247EC1AA2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0EFB3EA-FB08-4B4B-B095-A899EC691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6A5F0276-E573-A94A-A747-D8B8FAF04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6300C3E2-4F0A-A348-80E4-87D22C461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EBE7143-E7D9-3B4F-BAB4-F567AC77E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8CCD491E-6F86-A84A-A86A-890DBD945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2981792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969FB24-30DD-AE43-B087-A1E5D7367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0938C8A7-0012-2A48-BD78-C2B003A23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68677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375E186B-0B52-3445-9F42-4B659D0FB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8AB2B149-E7C6-0B43-B17C-B4F472B92A3F}"/>
              </a:ext>
            </a:extLst>
          </p:cNvPr>
          <p:cNvGrpSpPr/>
          <p:nvPr/>
        </p:nvGrpSpPr>
        <p:grpSpPr>
          <a:xfrm>
            <a:off x="7233106" y="5229200"/>
            <a:ext cx="1529894" cy="669471"/>
            <a:chOff x="7233106" y="5388503"/>
            <a:chExt cx="1529894" cy="669471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820E9347-4DC2-B840-89E1-7FC48F1D906C}"/>
                </a:ext>
              </a:extLst>
            </p:cNvPr>
            <p:cNvSpPr txBox="1"/>
            <p:nvPr/>
          </p:nvSpPr>
          <p:spPr>
            <a:xfrm>
              <a:off x="7614105" y="5719420"/>
              <a:ext cx="9847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1D91FC7B-CE3A-3744-9080-C2088D64E054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B0F2FC9D-D23F-E746-89FB-76F7E8ECF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3333DAD4-BF55-BB4E-A4FF-5BEAAF10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1E246565-E547-024D-8BBD-D5E7A8CC2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32B0ACBE-3888-BC44-B379-AB15F527B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865C51CC-6E2C-C54C-AFAE-4E12B8B16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F43164D0-1DE2-FE40-A425-7E7DC847D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63039BC-318C-DE4C-9D82-71468AD5F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B66E1E39-BA24-BE43-BB31-CC7DD4D55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9576CA44-4023-8942-AEF2-D2D9BD8BD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EF93A749-6233-9D41-ABB8-0B31EFA9F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576F77ED-5B26-BD49-BC26-04B71DBFB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336EC267-19F2-2044-8D5D-458FF967B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3FCF3C17-C385-8848-AFA1-39098E514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A0853F69-5D47-C643-9FF6-082CCF53A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23C3250D-B8D6-CD47-A026-5057B11B7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49C03A24-CC0B-854E-B7B0-64E98158F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C4017142-44EF-9146-B25D-0FED25B49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76FD00BD-C8BC-514E-8251-29DA161B9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0AF195BC-B1C8-7E4A-87A6-E431492EA9D2}"/>
              </a:ext>
            </a:extLst>
          </p:cNvPr>
          <p:cNvSpPr txBox="1">
            <a:spLocks/>
          </p:cNvSpPr>
          <p:nvPr/>
        </p:nvSpPr>
        <p:spPr>
          <a:xfrm>
            <a:off x="288000" y="1124744"/>
            <a:ext cx="6769691" cy="5112568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Reader informs the tags with the current frame length</a:t>
            </a:r>
          </a:p>
          <a:p>
            <a:r>
              <a:rPr lang="en-US" sz="1600" kern="0"/>
              <a:t>Each tag chooses random slot</a:t>
            </a:r>
          </a:p>
          <a:p>
            <a:pPr lvl="1"/>
            <a:r>
              <a:rPr lang="en-US" sz="1600" kern="0"/>
              <a:t>Successful slot</a:t>
            </a:r>
          </a:p>
          <a:p>
            <a:pPr lvl="1"/>
            <a:r>
              <a:rPr lang="en-US" sz="1600" kern="0"/>
              <a:t>Empty slot</a:t>
            </a:r>
          </a:p>
          <a:p>
            <a:pPr lvl="1"/>
            <a:endParaRPr lang="en-US" sz="1600" kern="0"/>
          </a:p>
          <a:p>
            <a:pPr lvl="2"/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												     </a:t>
            </a:r>
          </a:p>
          <a:p>
            <a:pPr marL="0" indent="0">
              <a:buFont typeface="Wingdings" pitchFamily="2" charset="2"/>
              <a:buNone/>
            </a:pPr>
            <a:endParaRPr lang="en-US" sz="15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</a:p>
        </p:txBody>
      </p:sp>
      <p:sp>
        <p:nvSpPr>
          <p:cNvPr id="44" name="Textfeld 38">
            <a:extLst>
              <a:ext uri="{FF2B5EF4-FFF2-40B4-BE49-F238E27FC236}">
                <a16:creationId xmlns:a16="http://schemas.microsoft.com/office/drawing/2014/main" id="{D37E05F4-4EFA-1B45-9C69-3B5C43AD474A}"/>
              </a:ext>
            </a:extLst>
          </p:cNvPr>
          <p:cNvSpPr txBox="1"/>
          <p:nvPr/>
        </p:nvSpPr>
        <p:spPr>
          <a:xfrm>
            <a:off x="5810271" y="2623068"/>
            <a:ext cx="108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No Answer</a:t>
            </a:r>
          </a:p>
        </p:txBody>
      </p:sp>
      <p:grpSp>
        <p:nvGrpSpPr>
          <p:cNvPr id="45" name="Gruppieren 80">
            <a:extLst>
              <a:ext uri="{FF2B5EF4-FFF2-40B4-BE49-F238E27FC236}">
                <a16:creationId xmlns:a16="http://schemas.microsoft.com/office/drawing/2014/main" id="{ECD9BDA3-6542-CA4E-A2E3-565A07BA4B92}"/>
              </a:ext>
            </a:extLst>
          </p:cNvPr>
          <p:cNvGrpSpPr/>
          <p:nvPr/>
        </p:nvGrpSpPr>
        <p:grpSpPr>
          <a:xfrm>
            <a:off x="370266" y="3087429"/>
            <a:ext cx="3985710" cy="504056"/>
            <a:chOff x="370266" y="3735501"/>
            <a:chExt cx="3985710" cy="504056"/>
          </a:xfrm>
        </p:grpSpPr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277BB906-6CD2-FE44-9C5B-2490270650D0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Rectangle 65">
              <a:extLst>
                <a:ext uri="{FF2B5EF4-FFF2-40B4-BE49-F238E27FC236}">
                  <a16:creationId xmlns:a16="http://schemas.microsoft.com/office/drawing/2014/main" id="{DED82158-1D8D-A242-86A7-EC5A3527CDB3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789D87DA-3080-9B4D-AA29-8F2E03585D2F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9" name="Rectangle 31">
              <a:extLst>
                <a:ext uri="{FF2B5EF4-FFF2-40B4-BE49-F238E27FC236}">
                  <a16:creationId xmlns:a16="http://schemas.microsoft.com/office/drawing/2014/main" id="{D584B3C1-1E27-314C-A698-969881CF2E16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04051DCD-9886-CD4D-8545-9C21C6555986}"/>
                </a:ext>
              </a:extLst>
            </p:cNvPr>
            <p:cNvSpPr/>
            <p:nvPr/>
          </p:nvSpPr>
          <p:spPr>
            <a:xfrm>
              <a:off x="1868946" y="373949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CE0D628C-0CA5-1C47-839F-D4FAD204744D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31">
              <a:extLst>
                <a:ext uri="{FF2B5EF4-FFF2-40B4-BE49-F238E27FC236}">
                  <a16:creationId xmlns:a16="http://schemas.microsoft.com/office/drawing/2014/main" id="{920BC9D7-6582-FA4D-898C-B10D88ACD46D}"/>
                </a:ext>
              </a:extLst>
            </p:cNvPr>
            <p:cNvSpPr/>
            <p:nvPr/>
          </p:nvSpPr>
          <p:spPr>
            <a:xfrm>
              <a:off x="2862428" y="373949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7E579BEA-45AF-D043-80F0-D7C9E1C81F25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4" name="Rectangle 31">
              <a:extLst>
                <a:ext uri="{FF2B5EF4-FFF2-40B4-BE49-F238E27FC236}">
                  <a16:creationId xmlns:a16="http://schemas.microsoft.com/office/drawing/2014/main" id="{FCB9DC90-E914-D247-8C3D-12109565388D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5" name="Gerade Verbindung mit Pfeil 70">
            <a:extLst>
              <a:ext uri="{FF2B5EF4-FFF2-40B4-BE49-F238E27FC236}">
                <a16:creationId xmlns:a16="http://schemas.microsoft.com/office/drawing/2014/main" id="{50D86B37-760B-DC48-973C-244ED8A8C779}"/>
              </a:ext>
            </a:extLst>
          </p:cNvPr>
          <p:cNvCxnSpPr/>
          <p:nvPr/>
        </p:nvCxnSpPr>
        <p:spPr>
          <a:xfrm>
            <a:off x="370266" y="4023533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71">
            <a:extLst>
              <a:ext uri="{FF2B5EF4-FFF2-40B4-BE49-F238E27FC236}">
                <a16:creationId xmlns:a16="http://schemas.microsoft.com/office/drawing/2014/main" id="{06471330-8885-AC47-BC05-90CD8C9EFFA2}"/>
              </a:ext>
            </a:extLst>
          </p:cNvPr>
          <p:cNvSpPr txBox="1"/>
          <p:nvPr/>
        </p:nvSpPr>
        <p:spPr>
          <a:xfrm>
            <a:off x="2127580" y="36154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1" dirty="0">
                <a:solidFill>
                  <a:srgbClr val="000364"/>
                </a:solidFill>
                <a:latin typeface="+mn-lt"/>
              </a:rPr>
              <a:t>L</a:t>
            </a:r>
            <a:endParaRPr lang="en-US" b="0" i="1" dirty="0">
              <a:solidFill>
                <a:srgbClr val="000364"/>
              </a:solidFill>
              <a:latin typeface="+mn-lt"/>
            </a:endParaRPr>
          </a:p>
        </p:txBody>
      </p:sp>
      <p:sp>
        <p:nvSpPr>
          <p:cNvPr id="57" name="Rectangle 31">
            <a:extLst>
              <a:ext uri="{FF2B5EF4-FFF2-40B4-BE49-F238E27FC236}">
                <a16:creationId xmlns:a16="http://schemas.microsoft.com/office/drawing/2014/main" id="{343C9B9F-F0EB-404F-91BF-57E3E2F21B01}"/>
              </a:ext>
            </a:extLst>
          </p:cNvPr>
          <p:cNvSpPr/>
          <p:nvPr/>
        </p:nvSpPr>
        <p:spPr>
          <a:xfrm>
            <a:off x="366658" y="309020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Rectangle 107">
            <a:extLst>
              <a:ext uri="{FF2B5EF4-FFF2-40B4-BE49-F238E27FC236}">
                <a16:creationId xmlns:a16="http://schemas.microsoft.com/office/drawing/2014/main" id="{B7EC48C4-7555-D947-B309-3876284F59F3}"/>
              </a:ext>
            </a:extLst>
          </p:cNvPr>
          <p:cNvSpPr/>
          <p:nvPr/>
        </p:nvSpPr>
        <p:spPr>
          <a:xfrm>
            <a:off x="869078" y="3090202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A17F60EE-38A3-7045-8FE2-8198ED80D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Gerade Verbindung mit Pfeil 75">
            <a:extLst>
              <a:ext uri="{FF2B5EF4-FFF2-40B4-BE49-F238E27FC236}">
                <a16:creationId xmlns:a16="http://schemas.microsoft.com/office/drawing/2014/main" id="{87D91CC6-653D-734B-A1E7-C0C314967C76}"/>
              </a:ext>
            </a:extLst>
          </p:cNvPr>
          <p:cNvCxnSpPr/>
          <p:nvPr/>
        </p:nvCxnSpPr>
        <p:spPr>
          <a:xfrm flipV="1">
            <a:off x="5715000" y="4953000"/>
            <a:ext cx="480535" cy="4355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76">
            <a:extLst>
              <a:ext uri="{FF2B5EF4-FFF2-40B4-BE49-F238E27FC236}">
                <a16:creationId xmlns:a16="http://schemas.microsoft.com/office/drawing/2014/main" id="{7856E706-14FF-C64B-BEEE-E1789DE6EBD0}"/>
              </a:ext>
            </a:extLst>
          </p:cNvPr>
          <p:cNvSpPr txBox="1"/>
          <p:nvPr/>
        </p:nvSpPr>
        <p:spPr>
          <a:xfrm>
            <a:off x="5076057" y="5388505"/>
            <a:ext cx="13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Reading area</a:t>
            </a:r>
          </a:p>
        </p:txBody>
      </p:sp>
    </p:spTree>
    <p:extLst>
      <p:ext uri="{BB962C8B-B14F-4D97-AF65-F5344CB8AC3E}">
        <p14:creationId xmlns:p14="http://schemas.microsoft.com/office/powerpoint/2010/main" val="194129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A432584C-E272-0F4D-8FE5-C14070770073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Modified Framed Slotted ALOHA algorithm:</a:t>
            </a:r>
          </a:p>
          <a:p>
            <a:pPr marL="180975" lvl="1" indent="0">
              <a:buFont typeface="Wingdings" pitchFamily="2" charset="2"/>
              <a:buNone/>
            </a:pPr>
            <a:endParaRPr lang="en-US" sz="1600" kern="0"/>
          </a:p>
          <a:p>
            <a:pPr lvl="1"/>
            <a:endParaRPr lang="en-US" sz="1600" kern="0"/>
          </a:p>
          <a:p>
            <a:pPr lvl="1"/>
            <a:endParaRPr lang="en-US" sz="1600" kern="0"/>
          </a:p>
          <a:p>
            <a:pPr lvl="1"/>
            <a:endParaRPr lang="en-US" sz="1600" kern="0"/>
          </a:p>
          <a:p>
            <a:pPr lvl="2"/>
            <a:endParaRPr lang="en-US" sz="1600" kern="0"/>
          </a:p>
          <a:p>
            <a:pPr marL="536575" lvl="3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100" b="1" kern="0"/>
          </a:p>
        </p:txBody>
      </p:sp>
      <p:sp>
        <p:nvSpPr>
          <p:cNvPr id="12" name="Ellipse 12">
            <a:extLst>
              <a:ext uri="{FF2B5EF4-FFF2-40B4-BE49-F238E27FC236}">
                <a16:creationId xmlns:a16="http://schemas.microsoft.com/office/drawing/2014/main" id="{0F62CAFA-D67B-1C46-9721-BCDB7FC2DF1F}"/>
              </a:ext>
            </a:extLst>
          </p:cNvPr>
          <p:cNvSpPr/>
          <p:nvPr/>
        </p:nvSpPr>
        <p:spPr>
          <a:xfrm>
            <a:off x="2870349" y="1777318"/>
            <a:ext cx="2919889" cy="627668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Initialize: frame length</a:t>
            </a:r>
          </a:p>
        </p:txBody>
      </p:sp>
      <p:cxnSp>
        <p:nvCxnSpPr>
          <p:cNvPr id="13" name="Gerade Verbindung mit Pfeil 14">
            <a:extLst>
              <a:ext uri="{FF2B5EF4-FFF2-40B4-BE49-F238E27FC236}">
                <a16:creationId xmlns:a16="http://schemas.microsoft.com/office/drawing/2014/main" id="{579B0814-0E83-A941-BA00-9B1D7D1FDC3B}"/>
              </a:ext>
            </a:extLst>
          </p:cNvPr>
          <p:cNvCxnSpPr/>
          <p:nvPr/>
        </p:nvCxnSpPr>
        <p:spPr>
          <a:xfrm>
            <a:off x="4324172" y="3080957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CD989717-6175-834C-A349-583B0158E3B3}"/>
              </a:ext>
            </a:extLst>
          </p:cNvPr>
          <p:cNvSpPr/>
          <p:nvPr/>
        </p:nvSpPr>
        <p:spPr>
          <a:xfrm>
            <a:off x="2876246" y="3301253"/>
            <a:ext cx="2927206" cy="637590"/>
          </a:xfrm>
          <a:prstGeom prst="diamond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Collided &amp; Successful slots =0</a:t>
            </a:r>
          </a:p>
        </p:txBody>
      </p:sp>
      <p:cxnSp>
        <p:nvCxnSpPr>
          <p:cNvPr id="15" name="Gerade Verbindung mit Pfeil 17">
            <a:extLst>
              <a:ext uri="{FF2B5EF4-FFF2-40B4-BE49-F238E27FC236}">
                <a16:creationId xmlns:a16="http://schemas.microsoft.com/office/drawing/2014/main" id="{2670D110-453F-F844-8995-FC247BD968D4}"/>
              </a:ext>
            </a:extLst>
          </p:cNvPr>
          <p:cNvCxnSpPr>
            <a:endCxn id="17" idx="6"/>
          </p:cNvCxnSpPr>
          <p:nvPr/>
        </p:nvCxnSpPr>
        <p:spPr>
          <a:xfrm flipH="1" flipV="1">
            <a:off x="2483768" y="3620048"/>
            <a:ext cx="396131" cy="37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20">
                <a:extLst>
                  <a:ext uri="{FF2B5EF4-FFF2-40B4-BE49-F238E27FC236}">
                    <a16:creationId xmlns:a16="http://schemas.microsoft.com/office/drawing/2014/main" id="{DB323B7F-97A7-7B46-8B13-3FA632334A39}"/>
                  </a:ext>
                </a:extLst>
              </p:cNvPr>
              <p:cNvSpPr/>
              <p:nvPr/>
            </p:nvSpPr>
            <p:spPr>
              <a:xfrm>
                <a:off x="2876245" y="5012606"/>
                <a:ext cx="2927206" cy="50462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Estimated number of tags (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𝑛</m:t>
                    </m:r>
                  </m:oMath>
                </a14:m>
                <a:r>
                  <a:rPr lang="en-US" sz="11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Optimize the next frame length (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𝐿</m:t>
                    </m:r>
                    <m:r>
                      <a:rPr lang="en-US" sz="1100" i="1" baseline="-25000" err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𝑜𝑝𝑡</m:t>
                    </m:r>
                  </m:oMath>
                </a14:m>
                <a:r>
                  <a:rPr lang="en-US" sz="11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Rechteck 20">
                <a:extLst>
                  <a:ext uri="{FF2B5EF4-FFF2-40B4-BE49-F238E27FC236}">
                    <a16:creationId xmlns:a16="http://schemas.microsoft.com/office/drawing/2014/main" id="{DB323B7F-97A7-7B46-8B13-3FA632334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245" y="5012606"/>
                <a:ext cx="2927206" cy="504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Ellipse 33">
            <a:extLst>
              <a:ext uri="{FF2B5EF4-FFF2-40B4-BE49-F238E27FC236}">
                <a16:creationId xmlns:a16="http://schemas.microsoft.com/office/drawing/2014/main" id="{B4F94876-8D28-8549-AED1-1960D6840E13}"/>
              </a:ext>
            </a:extLst>
          </p:cNvPr>
          <p:cNvSpPr/>
          <p:nvPr/>
        </p:nvSpPr>
        <p:spPr>
          <a:xfrm>
            <a:off x="1907704" y="3410626"/>
            <a:ext cx="576064" cy="41884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End</a:t>
            </a:r>
            <a:endParaRPr lang="en-US" sz="1100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18" name="Textfeld 2">
            <a:extLst>
              <a:ext uri="{FF2B5EF4-FFF2-40B4-BE49-F238E27FC236}">
                <a16:creationId xmlns:a16="http://schemas.microsoft.com/office/drawing/2014/main" id="{BF9DDFAA-19DB-CE49-82C7-28BD97CB4FF6}"/>
              </a:ext>
            </a:extLst>
          </p:cNvPr>
          <p:cNvSpPr txBox="1"/>
          <p:nvPr/>
        </p:nvSpPr>
        <p:spPr>
          <a:xfrm>
            <a:off x="2483768" y="3296532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</a:rPr>
              <a:t>yes</a:t>
            </a:r>
          </a:p>
        </p:txBody>
      </p:sp>
      <p:sp>
        <p:nvSpPr>
          <p:cNvPr id="19" name="Textfeld 16">
            <a:extLst>
              <a:ext uri="{FF2B5EF4-FFF2-40B4-BE49-F238E27FC236}">
                <a16:creationId xmlns:a16="http://schemas.microsoft.com/office/drawing/2014/main" id="{EFE5B53A-C2F2-8F4B-A2C9-1BB323F88305}"/>
              </a:ext>
            </a:extLst>
          </p:cNvPr>
          <p:cNvSpPr txBox="1"/>
          <p:nvPr/>
        </p:nvSpPr>
        <p:spPr>
          <a:xfrm>
            <a:off x="4340074" y="3913867"/>
            <a:ext cx="35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</a:rPr>
              <a:t>No</a:t>
            </a:r>
          </a:p>
        </p:txBody>
      </p:sp>
      <p:sp>
        <p:nvSpPr>
          <p:cNvPr id="20" name="Rechteck 9">
            <a:extLst>
              <a:ext uri="{FF2B5EF4-FFF2-40B4-BE49-F238E27FC236}">
                <a16:creationId xmlns:a16="http://schemas.microsoft.com/office/drawing/2014/main" id="{127DAE51-BD43-AB4C-A8CD-6DD9B8A0695E}"/>
              </a:ext>
            </a:extLst>
          </p:cNvPr>
          <p:cNvSpPr/>
          <p:nvPr/>
        </p:nvSpPr>
        <p:spPr>
          <a:xfrm>
            <a:off x="2883563" y="2644863"/>
            <a:ext cx="2919888" cy="4356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Observe: (Collided- Successful- Empty) slots</a:t>
            </a:r>
          </a:p>
        </p:txBody>
      </p:sp>
      <p:cxnSp>
        <p:nvCxnSpPr>
          <p:cNvPr id="21" name="Gerade Verbindung mit Pfeil 14">
            <a:extLst>
              <a:ext uri="{FF2B5EF4-FFF2-40B4-BE49-F238E27FC236}">
                <a16:creationId xmlns:a16="http://schemas.microsoft.com/office/drawing/2014/main" id="{D37D6B0B-C7F5-7546-9B8A-4435689349FC}"/>
              </a:ext>
            </a:extLst>
          </p:cNvPr>
          <p:cNvCxnSpPr/>
          <p:nvPr/>
        </p:nvCxnSpPr>
        <p:spPr>
          <a:xfrm>
            <a:off x="4331674" y="3944604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31">
            <a:extLst>
              <a:ext uri="{FF2B5EF4-FFF2-40B4-BE49-F238E27FC236}">
                <a16:creationId xmlns:a16="http://schemas.microsoft.com/office/drawing/2014/main" id="{B0668368-FCB1-B949-856A-3E1035293496}"/>
              </a:ext>
            </a:extLst>
          </p:cNvPr>
          <p:cNvCxnSpPr/>
          <p:nvPr/>
        </p:nvCxnSpPr>
        <p:spPr>
          <a:xfrm flipH="1">
            <a:off x="4355976" y="2527256"/>
            <a:ext cx="170750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89">
            <a:extLst>
              <a:ext uri="{FF2B5EF4-FFF2-40B4-BE49-F238E27FC236}">
                <a16:creationId xmlns:a16="http://schemas.microsoft.com/office/drawing/2014/main" id="{BC78FD97-F7EC-4741-9028-87FDC489FF10}"/>
              </a:ext>
            </a:extLst>
          </p:cNvPr>
          <p:cNvCxnSpPr/>
          <p:nvPr/>
        </p:nvCxnSpPr>
        <p:spPr>
          <a:xfrm>
            <a:off x="5823235" y="5264919"/>
            <a:ext cx="240247" cy="1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5">
            <a:extLst>
              <a:ext uri="{FF2B5EF4-FFF2-40B4-BE49-F238E27FC236}">
                <a16:creationId xmlns:a16="http://schemas.microsoft.com/office/drawing/2014/main" id="{4FE2D05E-C390-8E40-9424-2891F2B16201}"/>
              </a:ext>
            </a:extLst>
          </p:cNvPr>
          <p:cNvCxnSpPr/>
          <p:nvPr/>
        </p:nvCxnSpPr>
        <p:spPr>
          <a:xfrm flipV="1">
            <a:off x="6063482" y="2527256"/>
            <a:ext cx="0" cy="2737664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9">
            <a:extLst>
              <a:ext uri="{FF2B5EF4-FFF2-40B4-BE49-F238E27FC236}">
                <a16:creationId xmlns:a16="http://schemas.microsoft.com/office/drawing/2014/main" id="{83DDA0CE-6F5B-5E48-A660-E860D38978B5}"/>
              </a:ext>
            </a:extLst>
          </p:cNvPr>
          <p:cNvSpPr/>
          <p:nvPr/>
        </p:nvSpPr>
        <p:spPr>
          <a:xfrm>
            <a:off x="2875612" y="4169336"/>
            <a:ext cx="2919888" cy="6119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Receive the PHY-Layer parameters: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Slots durations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Collision recovery probability</a:t>
            </a:r>
          </a:p>
        </p:txBody>
      </p:sp>
      <p:cxnSp>
        <p:nvCxnSpPr>
          <p:cNvPr id="26" name="Gerade Verbindung mit Pfeil 39">
            <a:extLst>
              <a:ext uri="{FF2B5EF4-FFF2-40B4-BE49-F238E27FC236}">
                <a16:creationId xmlns:a16="http://schemas.microsoft.com/office/drawing/2014/main" id="{93121087-4ACA-BE4F-B945-3D0A932F54ED}"/>
              </a:ext>
            </a:extLst>
          </p:cNvPr>
          <p:cNvCxnSpPr/>
          <p:nvPr/>
        </p:nvCxnSpPr>
        <p:spPr>
          <a:xfrm>
            <a:off x="4332123" y="2417601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14">
            <a:extLst>
              <a:ext uri="{FF2B5EF4-FFF2-40B4-BE49-F238E27FC236}">
                <a16:creationId xmlns:a16="http://schemas.microsoft.com/office/drawing/2014/main" id="{729CC52A-D0A7-9F41-8507-7F7FFE28B153}"/>
              </a:ext>
            </a:extLst>
          </p:cNvPr>
          <p:cNvCxnSpPr/>
          <p:nvPr/>
        </p:nvCxnSpPr>
        <p:spPr>
          <a:xfrm>
            <a:off x="4332123" y="4797152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Placeholder 4">
            <a:extLst>
              <a:ext uri="{FF2B5EF4-FFF2-40B4-BE49-F238E27FC236}">
                <a16:creationId xmlns:a16="http://schemas.microsoft.com/office/drawing/2014/main" id="{79B14A7D-4EBB-2841-97DA-54D37AAEB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785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platzhalter 3">
            <a:extLst>
              <a:ext uri="{FF2B5EF4-FFF2-40B4-BE49-F238E27FC236}">
                <a16:creationId xmlns:a16="http://schemas.microsoft.com/office/drawing/2014/main" id="{F933153D-F2A7-2445-8D60-9D10D8C9C37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Conventional Estimation Systems:</a:t>
            </a:r>
            <a:endParaRPr lang="de-DE" sz="1400" i="1" kern="0" dirty="0">
              <a:latin typeface="Cambria Math" panose="02040503050406030204" pitchFamily="18" charset="0"/>
            </a:endParaRP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None/>
            </a:pPr>
            <a:endParaRPr lang="en-US" sz="1400" kern="0" dirty="0"/>
          </a:p>
          <a:p>
            <a:pPr marL="360363" lvl="1" indent="0">
              <a:buNone/>
            </a:pPr>
            <a:endParaRPr lang="en-US" sz="1600" kern="0" dirty="0"/>
          </a:p>
          <a:p>
            <a:endParaRPr lang="en-US" sz="1600" kern="0" dirty="0"/>
          </a:p>
          <a:p>
            <a:pPr lvl="1"/>
            <a:endParaRPr lang="de-DE" sz="1600" kern="0" dirty="0"/>
          </a:p>
          <a:p>
            <a:pPr marL="180975" lvl="1" indent="0">
              <a:buFont typeface="Wingdings" pitchFamily="2" charset="2"/>
              <a:buNone/>
            </a:pPr>
            <a:br>
              <a:rPr lang="en-US" sz="1600" kern="0" dirty="0"/>
            </a:br>
            <a:endParaRPr lang="en-US" sz="1600" kern="0" dirty="0"/>
          </a:p>
          <a:p>
            <a:endParaRPr lang="de-DE" sz="1600" kern="0" dirty="0"/>
          </a:p>
          <a:p>
            <a:pPr lvl="1"/>
            <a:endParaRPr lang="en-US" sz="1600" kern="0" dirty="0"/>
          </a:p>
          <a:p>
            <a:pPr marL="361950" lvl="2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/>
              <p:nvPr/>
            </p:nvSpPr>
            <p:spPr>
              <a:xfrm>
                <a:off x="4294375" y="4245033"/>
                <a:ext cx="2088232" cy="871381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After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375" y="4245033"/>
                <a:ext cx="2088232" cy="87138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/>
              <p:nvPr/>
            </p:nvSpPr>
            <p:spPr>
              <a:xfrm>
                <a:off x="719354" y="3701807"/>
                <a:ext cx="2138375" cy="110478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(1−</m:t>
                            </m:r>
                            <m:r>
                              <a:rPr lang="pt-BR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200" kern="0" dirty="0">
                  <a:solidFill>
                    <a:schemeClr val="tx1"/>
                  </a:solidFill>
                </a:endParaRPr>
              </a:p>
              <a:p>
                <a:pPr lvl="1"/>
                <a:endParaRPr lang="en-US" sz="10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54" y="3701807"/>
                <a:ext cx="2138375" cy="110478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/>
              <p:nvPr/>
            </p:nvSpPr>
            <p:spPr>
              <a:xfrm>
                <a:off x="3866231" y="5230611"/>
                <a:ext cx="2093294" cy="85454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Before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231" y="5230611"/>
                <a:ext cx="2093294" cy="85454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/>
              <p:nvPr/>
            </p:nvSpPr>
            <p:spPr>
              <a:xfrm>
                <a:off x="1041160" y="5116414"/>
                <a:ext cx="2093294" cy="30754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pt-BR" sz="10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Collision recovery probability</a:t>
                </a:r>
                <a:endParaRPr lang="de-DE" sz="1000" i="1" kern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60" y="5116414"/>
                <a:ext cx="2093294" cy="30754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03D36352-8527-B145-BCA1-A04C70A34345}"/>
              </a:ext>
            </a:extLst>
          </p:cNvPr>
          <p:cNvGrpSpPr/>
          <p:nvPr/>
        </p:nvGrpSpPr>
        <p:grpSpPr>
          <a:xfrm>
            <a:off x="1043608" y="2613295"/>
            <a:ext cx="6264696" cy="815705"/>
            <a:chOff x="2011025" y="2708920"/>
            <a:chExt cx="5401260" cy="8157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hteck 35">
                  <a:extLst>
                    <a:ext uri="{FF2B5EF4-FFF2-40B4-BE49-F238E27FC236}">
                      <a16:creationId xmlns:a16="http://schemas.microsoft.com/office/drawing/2014/main" id="{9964AEE2-7433-C340-87A0-AB545D8EAD35}"/>
                    </a:ext>
                  </a:extLst>
                </p:cNvPr>
                <p:cNvSpPr/>
                <p:nvPr/>
              </p:nvSpPr>
              <p:spPr>
                <a:xfrm>
                  <a:off x="3097426" y="2732537"/>
                  <a:ext cx="1432827" cy="79208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oMath>
                    </m:oMathPara>
                  </a14:m>
                  <a:endParaRPr lang="en-US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3" name="Rechteck 35">
                  <a:extLst>
                    <a:ext uri="{FF2B5EF4-FFF2-40B4-BE49-F238E27FC236}">
                      <a16:creationId xmlns:a16="http://schemas.microsoft.com/office/drawing/2014/main" id="{9964AEE2-7433-C340-87A0-AB545D8EAD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7426" y="2732537"/>
                  <a:ext cx="1432827" cy="79208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97831A6E-2D5D-D24F-ABF8-9BCE1EF9EEDF}"/>
                    </a:ext>
                  </a:extLst>
                </p:cNvPr>
                <p:cNvSpPr/>
                <p:nvPr/>
              </p:nvSpPr>
              <p:spPr>
                <a:xfrm>
                  <a:off x="5396061" y="2728497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97831A6E-2D5D-D24F-ABF8-9BCE1EF9EE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6061" y="2728497"/>
                  <a:ext cx="2016224" cy="7920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65">
                  <a:extLst>
                    <a:ext uri="{FF2B5EF4-FFF2-40B4-BE49-F238E27FC236}">
                      <a16:creationId xmlns:a16="http://schemas.microsoft.com/office/drawing/2014/main" id="{CCB0EE6E-D3D0-1A4B-922E-6AACD76D7802}"/>
                    </a:ext>
                  </a:extLst>
                </p:cNvPr>
                <p:cNvSpPr txBox="1"/>
                <p:nvPr/>
              </p:nvSpPr>
              <p:spPr>
                <a:xfrm>
                  <a:off x="4556446" y="2728497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Textfeld 65">
                  <a:extLst>
                    <a:ext uri="{FF2B5EF4-FFF2-40B4-BE49-F238E27FC236}">
                      <a16:creationId xmlns:a16="http://schemas.microsoft.com/office/drawing/2014/main" id="{CCB0EE6E-D3D0-1A4B-922E-6AACD76D7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446" y="2728497"/>
                  <a:ext cx="935769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Pfeil nach unten 7">
              <a:extLst>
                <a:ext uri="{FF2B5EF4-FFF2-40B4-BE49-F238E27FC236}">
                  <a16:creationId xmlns:a16="http://schemas.microsoft.com/office/drawing/2014/main" id="{145AC83F-2500-4A44-808E-C44CA82119E8}"/>
                </a:ext>
              </a:extLst>
            </p:cNvPr>
            <p:cNvSpPr/>
            <p:nvPr/>
          </p:nvSpPr>
          <p:spPr>
            <a:xfrm rot="16200000">
              <a:off x="2480944" y="2680734"/>
              <a:ext cx="180020" cy="97584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feld 1">
                  <a:extLst>
                    <a:ext uri="{FF2B5EF4-FFF2-40B4-BE49-F238E27FC236}">
                      <a16:creationId xmlns:a16="http://schemas.microsoft.com/office/drawing/2014/main" id="{6DAB63D7-6544-5047-946B-75533BE44B7E}"/>
                    </a:ext>
                  </a:extLst>
                </p:cNvPr>
                <p:cNvSpPr txBox="1"/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 rot="16200000">
            <a:off x="4386515" y="2573134"/>
            <a:ext cx="151628" cy="9935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01607" y="1780737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Collision</a:t>
            </a:r>
            <a:r>
              <a:rPr lang="en-US" b="1" kern="0" dirty="0"/>
              <a:t> Recovery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E880752-E320-9443-B4C3-C5ACF31C56A9}"/>
              </a:ext>
            </a:extLst>
          </p:cNvPr>
          <p:cNvSpPr/>
          <p:nvPr/>
        </p:nvSpPr>
        <p:spPr bwMode="auto">
          <a:xfrm rot="16200000">
            <a:off x="1406670" y="1856496"/>
            <a:ext cx="321730" cy="104785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3419872" y="1780737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Collision</a:t>
            </a:r>
            <a:r>
              <a:rPr lang="en-US" b="1" kern="0" dirty="0"/>
              <a:t>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6200000">
            <a:off x="4358409" y="1856496"/>
            <a:ext cx="321730" cy="104785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2" name="Pfeil nach unten 7">
            <a:extLst>
              <a:ext uri="{FF2B5EF4-FFF2-40B4-BE49-F238E27FC236}">
                <a16:creationId xmlns:a16="http://schemas.microsoft.com/office/drawing/2014/main" id="{D8B5C92D-932F-F64C-B6E7-167BA9AC24F3}"/>
              </a:ext>
            </a:extLst>
          </p:cNvPr>
          <p:cNvSpPr/>
          <p:nvPr/>
        </p:nvSpPr>
        <p:spPr>
          <a:xfrm rot="16200000">
            <a:off x="7554419" y="2671756"/>
            <a:ext cx="238517" cy="7094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980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4EF8D30E-03C1-2648-A429-24ABA5D0FC8F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Conventional Estimation Systems:</a:t>
            </a:r>
            <a:endParaRPr lang="de-DE" sz="1400" i="1" kern="0" dirty="0">
              <a:latin typeface="Cambria Math" panose="02040503050406030204" pitchFamily="18" charset="0"/>
            </a:endParaRP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r>
              <a:rPr lang="en-US" sz="1600" kern="0" dirty="0"/>
              <a:t>Proposed Estimation System:</a:t>
            </a:r>
          </a:p>
          <a:p>
            <a:pPr lvl="1"/>
            <a:endParaRPr lang="en-US" sz="1400" kern="0" dirty="0"/>
          </a:p>
          <a:p>
            <a:pPr lvl="1"/>
            <a:endParaRPr lang="en-US" sz="1400" kern="0" dirty="0"/>
          </a:p>
          <a:p>
            <a:pPr lvl="1"/>
            <a:endParaRPr lang="en-US" sz="1600" kern="0" dirty="0"/>
          </a:p>
          <a:p>
            <a:endParaRPr lang="en-US" sz="1600" kern="0" dirty="0"/>
          </a:p>
          <a:p>
            <a:pPr lvl="1"/>
            <a:endParaRPr lang="de-DE" sz="1600" kern="0" dirty="0"/>
          </a:p>
          <a:p>
            <a:pPr marL="180975" lvl="1" indent="0">
              <a:buFont typeface="Wingdings" pitchFamily="2" charset="2"/>
              <a:buNone/>
            </a:pPr>
            <a:br>
              <a:rPr lang="en-US" sz="1600" kern="0" dirty="0"/>
            </a:br>
            <a:endParaRPr lang="en-US" sz="1600" kern="0" dirty="0"/>
          </a:p>
          <a:p>
            <a:endParaRPr lang="de-DE" sz="1600" kern="0" dirty="0"/>
          </a:p>
          <a:p>
            <a:pPr lvl="1"/>
            <a:endParaRPr lang="en-US" sz="1600" kern="0" dirty="0"/>
          </a:p>
          <a:p>
            <a:pPr marL="361950" lvl="2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128C57D-3CD0-5442-A713-0C3867BD7055}"/>
              </a:ext>
            </a:extLst>
          </p:cNvPr>
          <p:cNvGrpSpPr/>
          <p:nvPr/>
        </p:nvGrpSpPr>
        <p:grpSpPr>
          <a:xfrm>
            <a:off x="3058447" y="1666620"/>
            <a:ext cx="3494001" cy="792088"/>
            <a:chOff x="3988580" y="1339861"/>
            <a:chExt cx="3494001" cy="792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/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Pfeil nach unten 64">
              <a:extLst>
                <a:ext uri="{FF2B5EF4-FFF2-40B4-BE49-F238E27FC236}">
                  <a16:creationId xmlns:a16="http://schemas.microsoft.com/office/drawing/2014/main" id="{FD707427-3E3E-FD42-BB11-9438C0C007EC}"/>
                </a:ext>
              </a:extLst>
            </p:cNvPr>
            <p:cNvSpPr/>
            <p:nvPr/>
          </p:nvSpPr>
          <p:spPr>
            <a:xfrm rot="16200000">
              <a:off x="5080600" y="1501422"/>
              <a:ext cx="259287" cy="48667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/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036B1D-69F3-AB41-A04E-0C94E7BE43D3}"/>
              </a:ext>
            </a:extLst>
          </p:cNvPr>
          <p:cNvGrpSpPr/>
          <p:nvPr/>
        </p:nvGrpSpPr>
        <p:grpSpPr>
          <a:xfrm>
            <a:off x="1080892" y="3549399"/>
            <a:ext cx="5471556" cy="1103737"/>
            <a:chOff x="2011025" y="2420888"/>
            <a:chExt cx="5471556" cy="1103737"/>
          </a:xfrm>
        </p:grpSpPr>
        <p:sp>
          <p:nvSpPr>
            <p:cNvPr id="21" name="Rechteck 35">
              <a:extLst>
                <a:ext uri="{FF2B5EF4-FFF2-40B4-BE49-F238E27FC236}">
                  <a16:creationId xmlns:a16="http://schemas.microsoft.com/office/drawing/2014/main" id="{FDDE6ECA-9F55-0241-B9C4-A54ABD1BBDAA}"/>
                </a:ext>
              </a:extLst>
            </p:cNvPr>
            <p:cNvSpPr/>
            <p:nvPr/>
          </p:nvSpPr>
          <p:spPr>
            <a:xfrm>
              <a:off x="3097426" y="2732537"/>
              <a:ext cx="1432827" cy="7920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PHY-Layer</a:t>
              </a:r>
            </a:p>
            <a:p>
              <a:pPr algn="ctr"/>
              <a:endPara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/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Pfeil nach unten 64">
              <a:extLst>
                <a:ext uri="{FF2B5EF4-FFF2-40B4-BE49-F238E27FC236}">
                  <a16:creationId xmlns:a16="http://schemas.microsoft.com/office/drawing/2014/main" id="{DABE406D-D641-0F4A-BE6B-E07171CBF602}"/>
                </a:ext>
              </a:extLst>
            </p:cNvPr>
            <p:cNvSpPr/>
            <p:nvPr/>
          </p:nvSpPr>
          <p:spPr>
            <a:xfrm rot="16200000">
              <a:off x="4910990" y="2395662"/>
              <a:ext cx="174632" cy="9361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/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feil nach unten 7">
              <a:extLst>
                <a:ext uri="{FF2B5EF4-FFF2-40B4-BE49-F238E27FC236}">
                  <a16:creationId xmlns:a16="http://schemas.microsoft.com/office/drawing/2014/main" id="{D80463B4-D749-9141-8599-7C575975D9F6}"/>
                </a:ext>
              </a:extLst>
            </p:cNvPr>
            <p:cNvSpPr/>
            <p:nvPr/>
          </p:nvSpPr>
          <p:spPr>
            <a:xfrm rot="16200000">
              <a:off x="2752841" y="2952631"/>
              <a:ext cx="180020" cy="43204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/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/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Calibri" panose="020F0502020204030204" pitchFamily="34" charset="0"/>
                          </a:rPr>
                          <m:t>𝛼</m:t>
                        </m:r>
                      </m:oMath>
                    </m:oMathPara>
                  </a14:m>
                  <a:endParaRPr lang="en-US" sz="1600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3238ECA-C641-0D41-840F-C1A5EC71AC69}"/>
                </a:ext>
              </a:extLst>
            </p:cNvPr>
            <p:cNvCxnSpPr/>
            <p:nvPr/>
          </p:nvCxnSpPr>
          <p:spPr bwMode="auto">
            <a:xfrm>
              <a:off x="4530253" y="3356992"/>
              <a:ext cx="936103" cy="0"/>
            </a:xfrm>
            <a:prstGeom prst="straightConnector1">
              <a:avLst/>
            </a:prstGeom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/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After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/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(1−</m:t>
                            </m:r>
                            <m:r>
                              <a:rPr lang="pt-BR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200" kern="0" dirty="0">
                  <a:solidFill>
                    <a:schemeClr val="tx1"/>
                  </a:solidFill>
                </a:endParaRPr>
              </a:p>
              <a:p>
                <a:pPr lvl="1"/>
                <a:endParaRPr lang="en-US" sz="10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/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Before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/>
              <p:nvPr/>
            </p:nvSpPr>
            <p:spPr>
              <a:xfrm>
                <a:off x="3365500" y="5042029"/>
                <a:ext cx="2093294" cy="30754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pt-BR" sz="10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Collision recovery probability</a:t>
                </a:r>
                <a:endParaRPr lang="de-DE" sz="1000" i="1" kern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500" y="5042029"/>
                <a:ext cx="2093294" cy="307545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976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87FC861-5090-BA41-824C-7041833651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8" b="18958"/>
          <a:stretch>
            <a:fillRect/>
          </a:stretch>
        </p:blipFill>
        <p:spPr/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Design and Implementation of Anti-collision Algorithms for Dense RFID Systems</a:t>
            </a:r>
            <a:br>
              <a:rPr lang="en-US" sz="2400" dirty="0"/>
            </a:br>
            <a:br>
              <a:rPr lang="en-US" dirty="0"/>
            </a:br>
            <a:endParaRPr lang="de-DE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03E203-80CE-8345-9D30-77E7141E23F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91637A-D6F8-F543-9965-B025056FD5F3}"/>
              </a:ext>
            </a:extLst>
          </p:cNvPr>
          <p:cNvSpPr/>
          <p:nvPr/>
        </p:nvSpPr>
        <p:spPr>
          <a:xfrm>
            <a:off x="466725" y="1822410"/>
            <a:ext cx="559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</a:rPr>
              <a:t>Hazem </a:t>
            </a:r>
            <a:r>
              <a:rPr lang="de-DE" sz="2000" dirty="0" err="1">
                <a:latin typeface="Calibri" panose="020F0502020204030204" pitchFamily="34" charset="0"/>
              </a:rPr>
              <a:t>Elsaid</a:t>
            </a:r>
            <a:r>
              <a:rPr lang="de-DE" sz="2000" dirty="0">
                <a:latin typeface="Calibri" panose="020F0502020204030204" pitchFamily="34" charset="0"/>
              </a:rPr>
              <a:t> Ibrahim</a:t>
            </a:r>
          </a:p>
        </p:txBody>
      </p:sp>
    </p:spTree>
    <p:extLst>
      <p:ext uri="{BB962C8B-B14F-4D97-AF65-F5344CB8AC3E}">
        <p14:creationId xmlns:p14="http://schemas.microsoft.com/office/powerpoint/2010/main" val="1946803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87FC861-5090-BA41-824C-7041833651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8" b="18958"/>
          <a:stretch>
            <a:fillRect/>
          </a:stretch>
        </p:blipFill>
        <p:spPr>
          <a:xfrm>
            <a:off x="466725" y="2636912"/>
            <a:ext cx="8208000" cy="3384470"/>
          </a:xfrm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400" dirty="0"/>
              <a:t>Design and Implementation of Anti-collision Algorithms for Dense RFID Systems</a:t>
            </a:r>
            <a:endParaRPr lang="de-DE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03E203-80CE-8345-9D30-77E7141E23F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7BEBCD-F8A9-864A-9393-5DBB104CCBBE}"/>
              </a:ext>
            </a:extLst>
          </p:cNvPr>
          <p:cNvSpPr/>
          <p:nvPr/>
        </p:nvSpPr>
        <p:spPr>
          <a:xfrm>
            <a:off x="1979712" y="1443791"/>
            <a:ext cx="5598400" cy="128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dirty="0">
                <a:latin typeface="Calibri" panose="020F0502020204030204" pitchFamily="34" charset="0"/>
              </a:rPr>
              <a:t>A </a:t>
            </a:r>
            <a:r>
              <a:rPr lang="de-DE" sz="2000" dirty="0" err="1">
                <a:latin typeface="Calibri" panose="020F0502020204030204" pitchFamily="34" charset="0"/>
              </a:rPr>
              <a:t>Doctoral</a:t>
            </a:r>
            <a:r>
              <a:rPr lang="de-DE" sz="2000" dirty="0">
                <a:latin typeface="Calibri" panose="020F0502020204030204" pitchFamily="34" charset="0"/>
              </a:rPr>
              <a:t> Thesis</a:t>
            </a:r>
          </a:p>
          <a:p>
            <a:pPr algn="ctr"/>
            <a:r>
              <a:rPr lang="de-DE" sz="2000" dirty="0" err="1">
                <a:latin typeface="Calibri" panose="020F0502020204030204" pitchFamily="34" charset="0"/>
              </a:rPr>
              <a:t>by</a:t>
            </a:r>
            <a:endParaRPr lang="de-DE" sz="2000" dirty="0"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2500" dirty="0">
                <a:latin typeface="Calibri" panose="020F0502020204030204" pitchFamily="34" charset="0"/>
              </a:rPr>
              <a:t>Hazem </a:t>
            </a:r>
            <a:r>
              <a:rPr lang="de-DE" sz="2500" dirty="0" err="1">
                <a:latin typeface="Calibri" panose="020F0502020204030204" pitchFamily="34" charset="0"/>
              </a:rPr>
              <a:t>Elsaid</a:t>
            </a:r>
            <a:r>
              <a:rPr lang="de-DE" sz="2500" dirty="0">
                <a:latin typeface="Calibri" panose="020F0502020204030204" pitchFamily="34" charset="0"/>
              </a:rPr>
              <a:t> Ibrahim</a:t>
            </a:r>
          </a:p>
        </p:txBody>
      </p:sp>
    </p:spTree>
    <p:extLst>
      <p:ext uri="{BB962C8B-B14F-4D97-AF65-F5344CB8AC3E}">
        <p14:creationId xmlns:p14="http://schemas.microsoft.com/office/powerpoint/2010/main" val="20824731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08/07/2018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 dirty="0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(Successful, Empty, </a:t>
            </a:r>
            <a:r>
              <a:rPr lang="en-US" sz="1400" b="1" dirty="0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Collided</a:t>
            </a:r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1">
            <a:extLst>
              <a:ext uri="{FF2B5EF4-FFF2-40B4-BE49-F238E27FC236}">
                <a16:creationId xmlns:a16="http://schemas.microsoft.com/office/drawing/2014/main" id="{1EB8A1CD-9872-E443-B79A-263467440AF3}"/>
              </a:ext>
            </a:extLst>
          </p:cNvPr>
          <p:cNvSpPr/>
          <p:nvPr/>
        </p:nvSpPr>
        <p:spPr>
          <a:xfrm>
            <a:off x="5378839" y="5026634"/>
            <a:ext cx="418960" cy="2954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Rectangle 107">
            <a:extLst>
              <a:ext uri="{FF2B5EF4-FFF2-40B4-BE49-F238E27FC236}">
                <a16:creationId xmlns:a16="http://schemas.microsoft.com/office/drawing/2014/main" id="{260D8F6D-115D-6446-9CF8-42E242D55CA9}"/>
              </a:ext>
            </a:extLst>
          </p:cNvPr>
          <p:cNvSpPr/>
          <p:nvPr/>
        </p:nvSpPr>
        <p:spPr>
          <a:xfrm>
            <a:off x="5797287" y="5027287"/>
            <a:ext cx="415801" cy="2947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54" name="Rectangle 31">
            <a:extLst>
              <a:ext uri="{FF2B5EF4-FFF2-40B4-BE49-F238E27FC236}">
                <a16:creationId xmlns:a16="http://schemas.microsoft.com/office/drawing/2014/main" id="{C6AF7C09-6E49-B142-AAB3-08BDFFAA001B}"/>
              </a:ext>
            </a:extLst>
          </p:cNvPr>
          <p:cNvSpPr/>
          <p:nvPr/>
        </p:nvSpPr>
        <p:spPr>
          <a:xfrm>
            <a:off x="6212930" y="5027287"/>
            <a:ext cx="405497" cy="2947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C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E11271F-C889-0943-B22B-49159BCCC1B3}"/>
              </a:ext>
            </a:extLst>
          </p:cNvPr>
          <p:cNvSpPr>
            <a:spLocks/>
          </p:cNvSpPr>
          <p:nvPr/>
        </p:nvSpPr>
        <p:spPr bwMode="auto">
          <a:xfrm rot="8383037">
            <a:off x="5894532" y="1984172"/>
            <a:ext cx="1120734" cy="68118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6">
            <a:extLst>
              <a:ext uri="{FF2B5EF4-FFF2-40B4-BE49-F238E27FC236}">
                <a16:creationId xmlns:a16="http://schemas.microsoft.com/office/drawing/2014/main" id="{CBD63043-8F26-864B-AE96-14DD8E55E890}"/>
              </a:ext>
            </a:extLst>
          </p:cNvPr>
          <p:cNvSpPr>
            <a:spLocks/>
          </p:cNvSpPr>
          <p:nvPr/>
        </p:nvSpPr>
        <p:spPr bwMode="auto">
          <a:xfrm rot="9523567">
            <a:off x="6047871" y="2173019"/>
            <a:ext cx="1288357" cy="68653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6">
            <a:extLst>
              <a:ext uri="{FF2B5EF4-FFF2-40B4-BE49-F238E27FC236}">
                <a16:creationId xmlns:a16="http://schemas.microsoft.com/office/drawing/2014/main" id="{FB5AC210-D9CC-4944-8CB6-E615FCD8F93C}"/>
              </a:ext>
            </a:extLst>
          </p:cNvPr>
          <p:cNvSpPr>
            <a:spLocks/>
          </p:cNvSpPr>
          <p:nvPr/>
        </p:nvSpPr>
        <p:spPr bwMode="auto">
          <a:xfrm rot="11354515" flipV="1">
            <a:off x="6066900" y="2736516"/>
            <a:ext cx="1350278" cy="68221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86" name="Gerade Verbindung mit Pfeil 14">
            <a:extLst>
              <a:ext uri="{FF2B5EF4-FFF2-40B4-BE49-F238E27FC236}">
                <a16:creationId xmlns:a16="http://schemas.microsoft.com/office/drawing/2014/main" id="{76897990-D8F7-6F4F-9429-758DC68191CF}"/>
              </a:ext>
            </a:extLst>
          </p:cNvPr>
          <p:cNvCxnSpPr/>
          <p:nvPr/>
        </p:nvCxnSpPr>
        <p:spPr>
          <a:xfrm>
            <a:off x="2355825" y="2750434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/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40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Gerade Verbindung mit Pfeil 17">
            <a:extLst>
              <a:ext uri="{FF2B5EF4-FFF2-40B4-BE49-F238E27FC236}">
                <a16:creationId xmlns:a16="http://schemas.microsoft.com/office/drawing/2014/main" id="{51D0D09D-7DC3-AC4C-A85B-4A9470ACF54C}"/>
              </a:ext>
            </a:extLst>
          </p:cNvPr>
          <p:cNvCxnSpPr>
            <a:cxnSpLocks/>
            <a:stCxn id="87" idx="1"/>
          </p:cNvCxnSpPr>
          <p:nvPr/>
        </p:nvCxnSpPr>
        <p:spPr>
          <a:xfrm flipH="1" flipV="1">
            <a:off x="827584" y="3398692"/>
            <a:ext cx="265407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Ellipse 33">
            <a:extLst>
              <a:ext uri="{FF2B5EF4-FFF2-40B4-BE49-F238E27FC236}">
                <a16:creationId xmlns:a16="http://schemas.microsoft.com/office/drawing/2014/main" id="{46D4DEAA-C5EC-254F-8013-4FC907F64CDD}"/>
              </a:ext>
            </a:extLst>
          </p:cNvPr>
          <p:cNvSpPr/>
          <p:nvPr/>
        </p:nvSpPr>
        <p:spPr>
          <a:xfrm>
            <a:off x="94404" y="3187973"/>
            <a:ext cx="722659" cy="4188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End</a:t>
            </a:r>
            <a:endParaRPr lang="en-US" sz="1400" b="1" dirty="0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90" name="Textfeld 2">
            <a:extLst>
              <a:ext uri="{FF2B5EF4-FFF2-40B4-BE49-F238E27FC236}">
                <a16:creationId xmlns:a16="http://schemas.microsoft.com/office/drawing/2014/main" id="{C02ACD0D-D919-494E-B7B5-3CCA1972682C}"/>
              </a:ext>
            </a:extLst>
          </p:cNvPr>
          <p:cNvSpPr txBox="1"/>
          <p:nvPr/>
        </p:nvSpPr>
        <p:spPr>
          <a:xfrm>
            <a:off x="924583" y="2997575"/>
            <a:ext cx="42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</a:rPr>
              <a:t>yes</a:t>
            </a:r>
          </a:p>
        </p:txBody>
      </p:sp>
      <p:sp>
        <p:nvSpPr>
          <p:cNvPr id="91" name="Textfeld 16">
            <a:extLst>
              <a:ext uri="{FF2B5EF4-FFF2-40B4-BE49-F238E27FC236}">
                <a16:creationId xmlns:a16="http://schemas.microsoft.com/office/drawing/2014/main" id="{36C17AB1-07AB-3E40-A2ED-E7FA30DAA2DB}"/>
              </a:ext>
            </a:extLst>
          </p:cNvPr>
          <p:cNvSpPr txBox="1"/>
          <p:nvPr/>
        </p:nvSpPr>
        <p:spPr>
          <a:xfrm>
            <a:off x="1870268" y="385104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</a:rPr>
              <a:t>No</a:t>
            </a:r>
          </a:p>
        </p:txBody>
      </p:sp>
      <p:cxnSp>
        <p:nvCxnSpPr>
          <p:cNvPr id="92" name="Gerade Verbindung mit Pfeil 14">
            <a:extLst>
              <a:ext uri="{FF2B5EF4-FFF2-40B4-BE49-F238E27FC236}">
                <a16:creationId xmlns:a16="http://schemas.microsoft.com/office/drawing/2014/main" id="{0AE3363C-D0F3-C041-BD93-AA563B0198B4}"/>
              </a:ext>
            </a:extLst>
          </p:cNvPr>
          <p:cNvCxnSpPr>
            <a:cxnSpLocks/>
          </p:cNvCxnSpPr>
          <p:nvPr/>
        </p:nvCxnSpPr>
        <p:spPr>
          <a:xfrm>
            <a:off x="2337826" y="3825923"/>
            <a:ext cx="0" cy="4521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hteck 20">
                <a:extLst>
                  <a:ext uri="{FF2B5EF4-FFF2-40B4-BE49-F238E27FC236}">
                    <a16:creationId xmlns:a16="http://schemas.microsoft.com/office/drawing/2014/main" id="{3E6119AC-AE4B-D54A-BB76-1E1FF451BBBD}"/>
                  </a:ext>
                </a:extLst>
              </p:cNvPr>
              <p:cNvSpPr/>
              <p:nvPr/>
            </p:nvSpPr>
            <p:spPr>
              <a:xfrm>
                <a:off x="894839" y="4273920"/>
                <a:ext cx="2927206" cy="50462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Estimated number of tags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𝒏</m:t>
                    </m:r>
                  </m:oMath>
                </a14:m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Optimize the next frame length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𝑳</m:t>
                    </m:r>
                    <m:r>
                      <a:rPr lang="en-US" sz="1300" b="1" i="1" baseline="-25000" err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𝒐𝒑𝒕</m:t>
                    </m:r>
                  </m:oMath>
                </a14:m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3" name="Rechteck 20">
                <a:extLst>
                  <a:ext uri="{FF2B5EF4-FFF2-40B4-BE49-F238E27FC236}">
                    <a16:creationId xmlns:a16="http://schemas.microsoft.com/office/drawing/2014/main" id="{3E6119AC-AE4B-D54A-BB76-1E1FF451B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4273920"/>
                <a:ext cx="2927206" cy="504626"/>
              </a:xfrm>
              <a:prstGeom prst="rect">
                <a:avLst/>
              </a:prstGeom>
              <a:blipFill>
                <a:blip r:embed="rId6"/>
                <a:stretch>
                  <a:fillRect b="-73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DF0FC8B-A24B-3747-A481-F72E2329AA67}"/>
              </a:ext>
            </a:extLst>
          </p:cNvPr>
          <p:cNvGrpSpPr/>
          <p:nvPr/>
        </p:nvGrpSpPr>
        <p:grpSpPr>
          <a:xfrm>
            <a:off x="2337826" y="1983018"/>
            <a:ext cx="1707506" cy="2572842"/>
            <a:chOff x="2337826" y="1983018"/>
            <a:chExt cx="1707506" cy="2572842"/>
          </a:xfrm>
        </p:grpSpPr>
        <p:cxnSp>
          <p:nvCxnSpPr>
            <p:cNvPr id="94" name="Gerade Verbindung mit Pfeil 31">
              <a:extLst>
                <a:ext uri="{FF2B5EF4-FFF2-40B4-BE49-F238E27FC236}">
                  <a16:creationId xmlns:a16="http://schemas.microsoft.com/office/drawing/2014/main" id="{221D98BA-93CE-5846-AA8C-98C2C009D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7826" y="1983018"/>
              <a:ext cx="17075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89">
              <a:extLst>
                <a:ext uri="{FF2B5EF4-FFF2-40B4-BE49-F238E27FC236}">
                  <a16:creationId xmlns:a16="http://schemas.microsoft.com/office/drawing/2014/main" id="{90A7B638-630A-254B-99E1-1C2766474BC7}"/>
                </a:ext>
              </a:extLst>
            </p:cNvPr>
            <p:cNvCxnSpPr>
              <a:cxnSpLocks/>
            </p:cNvCxnSpPr>
            <p:nvPr/>
          </p:nvCxnSpPr>
          <p:spPr>
            <a:xfrm>
              <a:off x="3838621" y="4555860"/>
              <a:ext cx="20671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25">
              <a:extLst>
                <a:ext uri="{FF2B5EF4-FFF2-40B4-BE49-F238E27FC236}">
                  <a16:creationId xmlns:a16="http://schemas.microsoft.com/office/drawing/2014/main" id="{6C96D21B-BBA4-CE4D-8080-F4A79E623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5332" y="1983018"/>
              <a:ext cx="0" cy="257284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 dirty="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71E9E57E-77DF-844E-9318-432B5D3EDBE1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[2]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9BA593-24D3-2944-953B-53651FF8CE1A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feld 1">
                <a:extLst>
                  <a:ext uri="{FF2B5EF4-FFF2-40B4-BE49-F238E27FC236}">
                    <a16:creationId xmlns:a16="http://schemas.microsoft.com/office/drawing/2014/main" id="{5D2AB0A2-BD9D-404B-9A43-6BCE167D735D}"/>
                  </a:ext>
                </a:extLst>
              </p:cNvPr>
              <p:cNvSpPr txBox="1"/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chemeClr val="tx1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feld 1">
                <a:extLst>
                  <a:ext uri="{FF2B5EF4-FFF2-40B4-BE49-F238E27FC236}">
                    <a16:creationId xmlns:a16="http://schemas.microsoft.com/office/drawing/2014/main" id="{5D2AB0A2-BD9D-404B-9A43-6BCE167D7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itel 7">
            <a:extLst>
              <a:ext uri="{FF2B5EF4-FFF2-40B4-BE49-F238E27FC236}">
                <a16:creationId xmlns:a16="http://schemas.microsoft.com/office/drawing/2014/main" id="{4F49F038-1E8A-6049-93A3-1BAB591C1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604C7D0-0CC3-964D-B58E-71BA50322315}"/>
                  </a:ext>
                </a:extLst>
              </p:cNvPr>
              <p:cNvSpPr/>
              <p:nvPr/>
            </p:nvSpPr>
            <p:spPr bwMode="auto">
              <a:xfrm>
                <a:off x="2854318" y="2206697"/>
                <a:ext cx="3661898" cy="2296451"/>
              </a:xfrm>
              <a:prstGeom prst="ellipse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ct val="40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e-DE" sz="2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sz="2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de-DE" sz="25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5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36%</m:t>
                      </m:r>
                    </m:oMath>
                  </m:oMathPara>
                </a14:m>
                <a:endParaRPr kumimoji="0" lang="en-US" sz="25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604C7D0-0CC3-964D-B58E-71BA50322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4318" y="2206697"/>
                <a:ext cx="3661898" cy="229645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9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8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7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0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3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6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9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2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5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8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4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7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0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3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6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9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2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5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8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1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4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7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0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3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6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9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2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8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1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4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7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0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37" grpId="0" animBg="1"/>
      <p:bldP spid="60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2" grpId="1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8" grpId="1" animBg="1"/>
      <p:bldP spid="78" grpId="2" animBg="1"/>
      <p:bldP spid="79" grpId="0" animBg="1"/>
      <p:bldP spid="56" grpId="0" animBg="1"/>
      <p:bldP spid="82" grpId="0" animBg="1"/>
      <p:bldP spid="48" grpId="0" animBg="1"/>
      <p:bldP spid="54" grpId="0" animBg="1"/>
      <p:bldP spid="83" grpId="0" animBg="1"/>
      <p:bldP spid="84" grpId="0" animBg="1"/>
      <p:bldP spid="85" grpId="0" animBg="1"/>
      <p:bldP spid="87" grpId="0" animBg="1"/>
      <p:bldP spid="87" grpId="1" animBg="1"/>
      <p:bldP spid="89" grpId="0" animBg="1"/>
      <p:bldP spid="89" grpId="1" animBg="1"/>
      <p:bldP spid="90" grpId="0"/>
      <p:bldP spid="90" grpId="1"/>
      <p:bldP spid="91" grpId="0"/>
      <p:bldP spid="91" grpId="1"/>
      <p:bldP spid="93" grpId="0" animBg="1"/>
      <p:bldP spid="93" grpId="1" animBg="1"/>
      <p:bldP spid="97" grpId="0" animBg="1"/>
      <p:bldP spid="100" grpId="0"/>
      <p:bldP spid="100" grpId="1"/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PHY-Layer Parameters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D4C11B8-33F8-174C-B456-F805B1589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5618CBA-330C-754C-A917-4026A4AA7397}"/>
              </a:ext>
            </a:extLst>
          </p:cNvPr>
          <p:cNvGrpSpPr/>
          <p:nvPr/>
        </p:nvGrpSpPr>
        <p:grpSpPr>
          <a:xfrm>
            <a:off x="6483338" y="1396351"/>
            <a:ext cx="2382766" cy="1972190"/>
            <a:chOff x="6230959" y="1495219"/>
            <a:chExt cx="2766246" cy="2011969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F37B871-ABB3-9A4E-9B4D-2A4069915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959" y="2167710"/>
              <a:ext cx="1339478" cy="13394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Cloud Callout 3">
                  <a:extLst>
                    <a:ext uri="{FF2B5EF4-FFF2-40B4-BE49-F238E27FC236}">
                      <a16:creationId xmlns:a16="http://schemas.microsoft.com/office/drawing/2014/main" id="{C8B67D2B-D165-1342-9446-A0E873E55237}"/>
                    </a:ext>
                  </a:extLst>
                </p:cNvPr>
                <p:cNvSpPr/>
                <p:nvPr/>
              </p:nvSpPr>
              <p:spPr bwMode="auto">
                <a:xfrm>
                  <a:off x="6978591" y="1495219"/>
                  <a:ext cx="2018614" cy="1005612"/>
                </a:xfrm>
                <a:prstGeom prst="cloudCallout">
                  <a:avLst>
                    <a:gd name="adj1" fmla="val -41986"/>
                    <a:gd name="adj2" fmla="val 55920"/>
                  </a:avLst>
                </a:prstGeom>
                <a:noFill/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r>
                    <a:rPr lang="en-US" sz="160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a14:m>
                  <a:r>
                    <a: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Time Aware</a:t>
                  </a:r>
                </a:p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" name="Cloud Callout 3">
                  <a:extLst>
                    <a:ext uri="{FF2B5EF4-FFF2-40B4-BE49-F238E27FC236}">
                      <a16:creationId xmlns:a16="http://schemas.microsoft.com/office/drawing/2014/main" id="{C8B67D2B-D165-1342-9446-A0E873E552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78591" y="1495219"/>
                  <a:ext cx="2018614" cy="1005612"/>
                </a:xfrm>
                <a:prstGeom prst="cloudCallout">
                  <a:avLst>
                    <a:gd name="adj1" fmla="val -41986"/>
                    <a:gd name="adj2" fmla="val 5592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807A0CF-B4E5-854B-80E3-9CD6A4CEDDDF}"/>
              </a:ext>
            </a:extLst>
          </p:cNvPr>
          <p:cNvGrpSpPr/>
          <p:nvPr/>
        </p:nvGrpSpPr>
        <p:grpSpPr>
          <a:xfrm>
            <a:off x="2665298" y="1303614"/>
            <a:ext cx="3934328" cy="864096"/>
            <a:chOff x="1790353" y="1340768"/>
            <a:chExt cx="3934328" cy="864096"/>
          </a:xfrm>
        </p:grpSpPr>
        <p:grpSp>
          <p:nvGrpSpPr>
            <p:cNvPr id="19" name="Group 9">
              <a:extLst>
                <a:ext uri="{FF2B5EF4-FFF2-40B4-BE49-F238E27FC236}">
                  <a16:creationId xmlns:a16="http://schemas.microsoft.com/office/drawing/2014/main" id="{5FA9A2D3-7B93-F44D-A460-506D3A66F9DF}"/>
                </a:ext>
              </a:extLst>
            </p:cNvPr>
            <p:cNvGrpSpPr/>
            <p:nvPr/>
          </p:nvGrpSpPr>
          <p:grpSpPr>
            <a:xfrm>
              <a:off x="1825397" y="1340768"/>
              <a:ext cx="3899284" cy="345213"/>
              <a:chOff x="5004048" y="1484784"/>
              <a:chExt cx="2160240" cy="360040"/>
            </a:xfrm>
          </p:grpSpPr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2969233E-8426-824C-9587-CC43A799C78C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Rectangle 29">
                <a:extLst>
                  <a:ext uri="{FF2B5EF4-FFF2-40B4-BE49-F238E27FC236}">
                    <a16:creationId xmlns:a16="http://schemas.microsoft.com/office/drawing/2014/main" id="{DA09FF10-2372-2B45-AAD8-A753FDC9B378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Rectangle 30">
                <a:extLst>
                  <a:ext uri="{FF2B5EF4-FFF2-40B4-BE49-F238E27FC236}">
                    <a16:creationId xmlns:a16="http://schemas.microsoft.com/office/drawing/2014/main" id="{5C6A036C-F404-2041-A1B1-E2EE0881AF27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Rectangle 31">
                <a:extLst>
                  <a:ext uri="{FF2B5EF4-FFF2-40B4-BE49-F238E27FC236}">
                    <a16:creationId xmlns:a16="http://schemas.microsoft.com/office/drawing/2014/main" id="{BA0CE15C-FC89-0B4F-AB2F-7DBEE575EC30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32">
                <a:extLst>
                  <a:ext uri="{FF2B5EF4-FFF2-40B4-BE49-F238E27FC236}">
                    <a16:creationId xmlns:a16="http://schemas.microsoft.com/office/drawing/2014/main" id="{C42C60AC-47D6-E748-ADC4-4F2AFD4C674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Rectangle 33">
                <a:extLst>
                  <a:ext uri="{FF2B5EF4-FFF2-40B4-BE49-F238E27FC236}">
                    <a16:creationId xmlns:a16="http://schemas.microsoft.com/office/drawing/2014/main" id="{5B56E688-1C70-A049-9419-47A3D248466D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cxnSp>
          <p:nvCxnSpPr>
            <p:cNvPr id="20" name="Gerade Verbindung mit Pfeil 36">
              <a:extLst>
                <a:ext uri="{FF2B5EF4-FFF2-40B4-BE49-F238E27FC236}">
                  <a16:creationId xmlns:a16="http://schemas.microsoft.com/office/drawing/2014/main" id="{371E06EC-FE65-3D41-B9CF-083B314A0635}"/>
                </a:ext>
              </a:extLst>
            </p:cNvPr>
            <p:cNvCxnSpPr/>
            <p:nvPr/>
          </p:nvCxnSpPr>
          <p:spPr>
            <a:xfrm>
              <a:off x="1790353" y="1875958"/>
              <a:ext cx="68492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37">
                  <a:extLst>
                    <a:ext uri="{FF2B5EF4-FFF2-40B4-BE49-F238E27FC236}">
                      <a16:creationId xmlns:a16="http://schemas.microsoft.com/office/drawing/2014/main" id="{2861B57A-65F4-3C48-89E0-FF492F59C4F1}"/>
                    </a:ext>
                  </a:extLst>
                </p:cNvPr>
                <p:cNvSpPr txBox="1"/>
                <p:nvPr/>
              </p:nvSpPr>
              <p:spPr>
                <a:xfrm>
                  <a:off x="1967160" y="1636170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feld 37">
                  <a:extLst>
                    <a:ext uri="{FF2B5EF4-FFF2-40B4-BE49-F238E27FC236}">
                      <a16:creationId xmlns:a16="http://schemas.microsoft.com/office/drawing/2014/main" id="{2861B57A-65F4-3C48-89E0-FF492F59C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160" y="1636170"/>
                  <a:ext cx="317639" cy="276533"/>
                </a:xfrm>
                <a:prstGeom prst="rect">
                  <a:avLst/>
                </a:prstGeom>
                <a:blipFill>
                  <a:blip r:embed="rId11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Gerade Verbindung mit Pfeil 38">
              <a:extLst>
                <a:ext uri="{FF2B5EF4-FFF2-40B4-BE49-F238E27FC236}">
                  <a16:creationId xmlns:a16="http://schemas.microsoft.com/office/drawing/2014/main" id="{F421705B-92FA-7E4F-B80C-F30BCB0A954D}"/>
                </a:ext>
              </a:extLst>
            </p:cNvPr>
            <p:cNvCxnSpPr/>
            <p:nvPr/>
          </p:nvCxnSpPr>
          <p:spPr>
            <a:xfrm>
              <a:off x="2462905" y="1879084"/>
              <a:ext cx="68492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39">
                  <a:extLst>
                    <a:ext uri="{FF2B5EF4-FFF2-40B4-BE49-F238E27FC236}">
                      <a16:creationId xmlns:a16="http://schemas.microsoft.com/office/drawing/2014/main" id="{0AB69E28-5670-8A44-A79C-D91523B3BE84}"/>
                    </a:ext>
                  </a:extLst>
                </p:cNvPr>
                <p:cNvSpPr txBox="1"/>
                <p:nvPr/>
              </p:nvSpPr>
              <p:spPr>
                <a:xfrm>
                  <a:off x="2639712" y="1628914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feld 39">
                  <a:extLst>
                    <a:ext uri="{FF2B5EF4-FFF2-40B4-BE49-F238E27FC236}">
                      <a16:creationId xmlns:a16="http://schemas.microsoft.com/office/drawing/2014/main" id="{0AB69E28-5670-8A44-A79C-D91523B3B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712" y="1628914"/>
                  <a:ext cx="317639" cy="276533"/>
                </a:xfrm>
                <a:prstGeom prst="rect">
                  <a:avLst/>
                </a:prstGeom>
                <a:blipFill>
                  <a:blip r:embed="rId12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mit Pfeil 40">
              <a:extLst>
                <a:ext uri="{FF2B5EF4-FFF2-40B4-BE49-F238E27FC236}">
                  <a16:creationId xmlns:a16="http://schemas.microsoft.com/office/drawing/2014/main" id="{57672CF9-02DC-6E41-A767-69F5E783F8B6}"/>
                </a:ext>
              </a:extLst>
            </p:cNvPr>
            <p:cNvCxnSpPr/>
            <p:nvPr/>
          </p:nvCxnSpPr>
          <p:spPr>
            <a:xfrm>
              <a:off x="3144729" y="1879088"/>
              <a:ext cx="68492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41">
                  <a:extLst>
                    <a:ext uri="{FF2B5EF4-FFF2-40B4-BE49-F238E27FC236}">
                      <a16:creationId xmlns:a16="http://schemas.microsoft.com/office/drawing/2014/main" id="{8105EBE2-E680-B34E-87F8-C0D35CF4368B}"/>
                    </a:ext>
                  </a:extLst>
                </p:cNvPr>
                <p:cNvSpPr txBox="1"/>
                <p:nvPr/>
              </p:nvSpPr>
              <p:spPr>
                <a:xfrm>
                  <a:off x="3321533" y="1631461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5" name="Textfeld 41">
                  <a:extLst>
                    <a:ext uri="{FF2B5EF4-FFF2-40B4-BE49-F238E27FC236}">
                      <a16:creationId xmlns:a16="http://schemas.microsoft.com/office/drawing/2014/main" id="{8105EBE2-E680-B34E-87F8-C0D35CF436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533" y="1631461"/>
                  <a:ext cx="317639" cy="276533"/>
                </a:xfrm>
                <a:prstGeom prst="rect">
                  <a:avLst/>
                </a:prstGeom>
                <a:blipFill>
                  <a:blip r:embed="rId13"/>
                  <a:stretch>
                    <a:fillRect r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feld 71">
                  <a:extLst>
                    <a:ext uri="{FF2B5EF4-FFF2-40B4-BE49-F238E27FC236}">
                      <a16:creationId xmlns:a16="http://schemas.microsoft.com/office/drawing/2014/main" id="{04562AF3-6A80-E740-BFE3-0C0A51B28D99}"/>
                    </a:ext>
                  </a:extLst>
                </p:cNvPr>
                <p:cNvSpPr txBox="1"/>
                <p:nvPr/>
              </p:nvSpPr>
              <p:spPr>
                <a:xfrm>
                  <a:off x="3563888" y="1866310"/>
                  <a:ext cx="3060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dirty="0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1" name="Textfeld 71">
                  <a:extLst>
                    <a:ext uri="{FF2B5EF4-FFF2-40B4-BE49-F238E27FC236}">
                      <a16:creationId xmlns:a16="http://schemas.microsoft.com/office/drawing/2014/main" id="{04562AF3-6A80-E740-BFE3-0C0A51B28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1866310"/>
                  <a:ext cx="306014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Gerade Verbindung mit Pfeil 70">
              <a:extLst>
                <a:ext uri="{FF2B5EF4-FFF2-40B4-BE49-F238E27FC236}">
                  <a16:creationId xmlns:a16="http://schemas.microsoft.com/office/drawing/2014/main" id="{0D9B481C-400B-AF4C-8C69-14C9E393E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5397" y="2129838"/>
              <a:ext cx="3899284" cy="30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135C86-687F-6544-AC3A-92A417DBC8B4}"/>
              </a:ext>
            </a:extLst>
          </p:cNvPr>
          <p:cNvGrpSpPr/>
          <p:nvPr/>
        </p:nvGrpSpPr>
        <p:grpSpPr>
          <a:xfrm>
            <a:off x="2700342" y="3627200"/>
            <a:ext cx="3909583" cy="628742"/>
            <a:chOff x="1825397" y="3664354"/>
            <a:chExt cx="3909583" cy="628742"/>
          </a:xfrm>
        </p:grpSpPr>
        <p:grpSp>
          <p:nvGrpSpPr>
            <p:cNvPr id="101" name="Group 9">
              <a:extLst>
                <a:ext uri="{FF2B5EF4-FFF2-40B4-BE49-F238E27FC236}">
                  <a16:creationId xmlns:a16="http://schemas.microsoft.com/office/drawing/2014/main" id="{EA9443F0-1863-AD4A-9335-1D1F9F01FEA7}"/>
                </a:ext>
              </a:extLst>
            </p:cNvPr>
            <p:cNvGrpSpPr/>
            <p:nvPr/>
          </p:nvGrpSpPr>
          <p:grpSpPr>
            <a:xfrm>
              <a:off x="1825397" y="3664354"/>
              <a:ext cx="3899284" cy="345213"/>
              <a:chOff x="5004048" y="1484784"/>
              <a:chExt cx="2160240" cy="360040"/>
            </a:xfrm>
          </p:grpSpPr>
          <p:sp>
            <p:nvSpPr>
              <p:cNvPr id="110" name="Rectangle 4">
                <a:extLst>
                  <a:ext uri="{FF2B5EF4-FFF2-40B4-BE49-F238E27FC236}">
                    <a16:creationId xmlns:a16="http://schemas.microsoft.com/office/drawing/2014/main" id="{2057E9D4-5A90-B74F-B833-191F40D2E0D9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Rectangle 29">
                <a:extLst>
                  <a:ext uri="{FF2B5EF4-FFF2-40B4-BE49-F238E27FC236}">
                    <a16:creationId xmlns:a16="http://schemas.microsoft.com/office/drawing/2014/main" id="{A8034D3D-BA2C-A84F-B470-074A67CA8579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Rectangle 30">
                <a:extLst>
                  <a:ext uri="{FF2B5EF4-FFF2-40B4-BE49-F238E27FC236}">
                    <a16:creationId xmlns:a16="http://schemas.microsoft.com/office/drawing/2014/main" id="{F96C34A7-5194-6C42-A83D-FDAE749BD216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31">
                <a:extLst>
                  <a:ext uri="{FF2B5EF4-FFF2-40B4-BE49-F238E27FC236}">
                    <a16:creationId xmlns:a16="http://schemas.microsoft.com/office/drawing/2014/main" id="{E96FA968-C54F-1D4D-90BB-83CD8510D8F8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Rectangle 32">
                <a:extLst>
                  <a:ext uri="{FF2B5EF4-FFF2-40B4-BE49-F238E27FC236}">
                    <a16:creationId xmlns:a16="http://schemas.microsoft.com/office/drawing/2014/main" id="{B9C6B0B2-1CAC-8A44-9A4C-6CA82BD678B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Rectangle 33">
                <a:extLst>
                  <a:ext uri="{FF2B5EF4-FFF2-40B4-BE49-F238E27FC236}">
                    <a16:creationId xmlns:a16="http://schemas.microsoft.com/office/drawing/2014/main" id="{BDD7B95D-81F1-EC41-BD1E-96E7938A4596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/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dirty="0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Gerade Verbindung mit Pfeil 70">
              <a:extLst>
                <a:ext uri="{FF2B5EF4-FFF2-40B4-BE49-F238E27FC236}">
                  <a16:creationId xmlns:a16="http://schemas.microsoft.com/office/drawing/2014/main" id="{3645E236-FD10-414C-AD97-A0D896966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5696" y="4251254"/>
              <a:ext cx="3899284" cy="30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067D001-D127-074A-B3A9-3C851BFAC126}"/>
              </a:ext>
            </a:extLst>
          </p:cNvPr>
          <p:cNvGrpSpPr/>
          <p:nvPr/>
        </p:nvGrpSpPr>
        <p:grpSpPr>
          <a:xfrm>
            <a:off x="3369429" y="4345709"/>
            <a:ext cx="2599522" cy="661208"/>
            <a:chOff x="2494484" y="4382863"/>
            <a:chExt cx="2599522" cy="661208"/>
          </a:xfrm>
        </p:grpSpPr>
        <p:sp>
          <p:nvSpPr>
            <p:cNvPr id="116" name="Pfeil nach unten 56">
              <a:extLst>
                <a:ext uri="{FF2B5EF4-FFF2-40B4-BE49-F238E27FC236}">
                  <a16:creationId xmlns:a16="http://schemas.microsoft.com/office/drawing/2014/main" id="{F9B45F6C-FC8D-754F-816C-AFDF3F8AF1DF}"/>
                </a:ext>
              </a:extLst>
            </p:cNvPr>
            <p:cNvSpPr/>
            <p:nvPr/>
          </p:nvSpPr>
          <p:spPr>
            <a:xfrm>
              <a:off x="3531277" y="4382863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9">
              <a:extLst>
                <a:ext uri="{FF2B5EF4-FFF2-40B4-BE49-F238E27FC236}">
                  <a16:creationId xmlns:a16="http://schemas.microsoft.com/office/drawing/2014/main" id="{C4370DC3-DEB8-514C-A60C-7C789E3D6C3C}"/>
                </a:ext>
              </a:extLst>
            </p:cNvPr>
            <p:cNvGrpSpPr/>
            <p:nvPr/>
          </p:nvGrpSpPr>
          <p:grpSpPr>
            <a:xfrm>
              <a:off x="2494484" y="4698858"/>
              <a:ext cx="2599522" cy="345213"/>
              <a:chOff x="5364088" y="1484784"/>
              <a:chExt cx="1440160" cy="360040"/>
            </a:xfrm>
          </p:grpSpPr>
          <p:sp>
            <p:nvSpPr>
              <p:cNvPr id="119" name="Rectangle 29">
                <a:extLst>
                  <a:ext uri="{FF2B5EF4-FFF2-40B4-BE49-F238E27FC236}">
                    <a16:creationId xmlns:a16="http://schemas.microsoft.com/office/drawing/2014/main" id="{38EAAA47-C898-CA49-AAB3-E7A5F084C9C1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0" name="Rectangle 30">
                <a:extLst>
                  <a:ext uri="{FF2B5EF4-FFF2-40B4-BE49-F238E27FC236}">
                    <a16:creationId xmlns:a16="http://schemas.microsoft.com/office/drawing/2014/main" id="{6D7FBF9A-88FE-2D49-BA19-D79BAE2440A1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1" name="Rectangle 31">
                <a:extLst>
                  <a:ext uri="{FF2B5EF4-FFF2-40B4-BE49-F238E27FC236}">
                    <a16:creationId xmlns:a16="http://schemas.microsoft.com/office/drawing/2014/main" id="{220147B6-55DA-2E4A-A82E-A87D309FC217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2" name="Rectangle 32">
                <a:extLst>
                  <a:ext uri="{FF2B5EF4-FFF2-40B4-BE49-F238E27FC236}">
                    <a16:creationId xmlns:a16="http://schemas.microsoft.com/office/drawing/2014/main" id="{FDB5E6A9-8FC2-814A-8AAF-774D5EB6A1A2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CA168D6-DD8A-6046-95A3-9157EBEAED21}"/>
              </a:ext>
            </a:extLst>
          </p:cNvPr>
          <p:cNvGrpSpPr/>
          <p:nvPr/>
        </p:nvGrpSpPr>
        <p:grpSpPr>
          <a:xfrm>
            <a:off x="3350223" y="5077358"/>
            <a:ext cx="2599522" cy="1029306"/>
            <a:chOff x="2475278" y="5114512"/>
            <a:chExt cx="2599522" cy="1029306"/>
          </a:xfrm>
        </p:grpSpPr>
        <p:cxnSp>
          <p:nvCxnSpPr>
            <p:cNvPr id="70" name="Gerade Verbindung mit Pfeil 70">
              <a:extLst>
                <a:ext uri="{FF2B5EF4-FFF2-40B4-BE49-F238E27FC236}">
                  <a16:creationId xmlns:a16="http://schemas.microsoft.com/office/drawing/2014/main" id="{E9242C2C-1B87-374D-83F7-119443713824}"/>
                </a:ext>
              </a:extLst>
            </p:cNvPr>
            <p:cNvCxnSpPr>
              <a:cxnSpLocks/>
            </p:cNvCxnSpPr>
            <p:nvPr/>
          </p:nvCxnSpPr>
          <p:spPr>
            <a:xfrm>
              <a:off x="2483768" y="6081965"/>
              <a:ext cx="25647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/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dirty="0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7" name="Group 9">
              <a:extLst>
                <a:ext uri="{FF2B5EF4-FFF2-40B4-BE49-F238E27FC236}">
                  <a16:creationId xmlns:a16="http://schemas.microsoft.com/office/drawing/2014/main" id="{71CA1E85-9D15-3C49-9F37-2B4808834EB6}"/>
                </a:ext>
              </a:extLst>
            </p:cNvPr>
            <p:cNvGrpSpPr/>
            <p:nvPr/>
          </p:nvGrpSpPr>
          <p:grpSpPr>
            <a:xfrm>
              <a:off x="2475278" y="5483347"/>
              <a:ext cx="2599522" cy="345213"/>
              <a:chOff x="5364088" y="1484784"/>
              <a:chExt cx="1440160" cy="360040"/>
            </a:xfrm>
          </p:grpSpPr>
          <p:sp>
            <p:nvSpPr>
              <p:cNvPr id="128" name="Rectangle 29">
                <a:extLst>
                  <a:ext uri="{FF2B5EF4-FFF2-40B4-BE49-F238E27FC236}">
                    <a16:creationId xmlns:a16="http://schemas.microsoft.com/office/drawing/2014/main" id="{44F4860E-C809-624B-9CC6-63AF3F425C24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9" name="Rectangle 30">
                <a:extLst>
                  <a:ext uri="{FF2B5EF4-FFF2-40B4-BE49-F238E27FC236}">
                    <a16:creationId xmlns:a16="http://schemas.microsoft.com/office/drawing/2014/main" id="{18DBA8BC-6FB0-7D43-8939-6A6195189972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Rectangle 31">
                <a:extLst>
                  <a:ext uri="{FF2B5EF4-FFF2-40B4-BE49-F238E27FC236}">
                    <a16:creationId xmlns:a16="http://schemas.microsoft.com/office/drawing/2014/main" id="{F75E5959-0C31-A84A-8952-85EAE56D7132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1" name="Rectangle 32">
                <a:extLst>
                  <a:ext uri="{FF2B5EF4-FFF2-40B4-BE49-F238E27FC236}">
                    <a16:creationId xmlns:a16="http://schemas.microsoft.com/office/drawing/2014/main" id="{AFDB5B2D-D83A-954D-8C1C-D494C1144714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32" name="Pfeil nach unten 56">
              <a:extLst>
                <a:ext uri="{FF2B5EF4-FFF2-40B4-BE49-F238E27FC236}">
                  <a16:creationId xmlns:a16="http://schemas.microsoft.com/office/drawing/2014/main" id="{F1167391-2AEF-B943-97CE-B5A267932486}"/>
                </a:ext>
              </a:extLst>
            </p:cNvPr>
            <p:cNvSpPr/>
            <p:nvPr/>
          </p:nvSpPr>
          <p:spPr>
            <a:xfrm>
              <a:off x="3531277" y="5114512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0D8BBD4-34BC-A047-B046-AD807EE59EAB}"/>
              </a:ext>
            </a:extLst>
          </p:cNvPr>
          <p:cNvGrpSpPr/>
          <p:nvPr/>
        </p:nvGrpSpPr>
        <p:grpSpPr>
          <a:xfrm>
            <a:off x="7748249" y="1929400"/>
            <a:ext cx="537119" cy="369332"/>
            <a:chOff x="7693826" y="1925854"/>
            <a:chExt cx="537119" cy="369332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F128967-5CCE-1C4D-A413-73B47357D29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78545" y="1956781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A41720D-C10D-1345-9E64-3151B6EC15C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30945" y="1956781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C98B12A9-7FF6-D040-A396-37352A9F52B1}"/>
                    </a:ext>
                  </a:extLst>
                </p:cNvPr>
                <p:cNvSpPr txBox="1"/>
                <p:nvPr/>
              </p:nvSpPr>
              <p:spPr>
                <a:xfrm>
                  <a:off x="7693826" y="1925854"/>
                  <a:ext cx="3769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C98B12A9-7FF6-D040-A396-37352A9F52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3826" y="1925854"/>
                  <a:ext cx="37696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DB34F7-8737-1D43-8D27-E73C091BEE4E}"/>
              </a:ext>
            </a:extLst>
          </p:cNvPr>
          <p:cNvGrpSpPr/>
          <p:nvPr/>
        </p:nvGrpSpPr>
        <p:grpSpPr>
          <a:xfrm>
            <a:off x="6385281" y="3684321"/>
            <a:ext cx="2602201" cy="2039729"/>
            <a:chOff x="5960914" y="3852385"/>
            <a:chExt cx="3024336" cy="2039729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C5895D2-27B1-4646-BAD2-29566594F2CA}"/>
                </a:ext>
              </a:extLst>
            </p:cNvPr>
            <p:cNvGrpSpPr/>
            <p:nvPr/>
          </p:nvGrpSpPr>
          <p:grpSpPr>
            <a:xfrm>
              <a:off x="5960914" y="3852385"/>
              <a:ext cx="3024336" cy="2039729"/>
              <a:chOff x="5960914" y="3852385"/>
              <a:chExt cx="3024336" cy="203972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6D840DE-219E-0B47-96C0-D937DC4B8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0914" y="4646482"/>
                <a:ext cx="1339478" cy="1245632"/>
              </a:xfrm>
              <a:prstGeom prst="rect">
                <a:avLst/>
              </a:prstGeom>
            </p:spPr>
          </p:pic>
          <p:sp>
            <p:nvSpPr>
              <p:cNvPr id="93" name="Cloud Callout 92">
                <a:extLst>
                  <a:ext uri="{FF2B5EF4-FFF2-40B4-BE49-F238E27FC236}">
                    <a16:creationId xmlns:a16="http://schemas.microsoft.com/office/drawing/2014/main" id="{5664743A-6AB7-EA42-868C-374C0082B832}"/>
                  </a:ext>
                </a:extLst>
              </p:cNvPr>
              <p:cNvSpPr/>
              <p:nvPr/>
            </p:nvSpPr>
            <p:spPr bwMode="auto">
              <a:xfrm>
                <a:off x="6680995" y="3852385"/>
                <a:ext cx="2304255" cy="989722"/>
              </a:xfrm>
              <a:prstGeom prst="cloudCallout">
                <a:avLst>
                  <a:gd name="adj1" fmla="val -43466"/>
                  <a:gd name="adj2" fmla="val 65362"/>
                </a:avLst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de-DE" sz="16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B98F32-EE0D-A947-8448-4BF44E623BD1}"/>
                  </a:ext>
                </a:extLst>
              </p:cNvPr>
              <p:cNvSpPr txBox="1"/>
              <p:nvPr/>
            </p:nvSpPr>
            <p:spPr>
              <a:xfrm>
                <a:off x="6930835" y="4008692"/>
                <a:ext cx="16955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CF2C01F-789B-1643-84EC-249AF75C8404}"/>
                </a:ext>
              </a:extLst>
            </p:cNvPr>
            <p:cNvGrpSpPr/>
            <p:nvPr/>
          </p:nvGrpSpPr>
          <p:grpSpPr>
            <a:xfrm>
              <a:off x="7558648" y="4245140"/>
              <a:ext cx="490498" cy="369332"/>
              <a:chOff x="7558648" y="4245140"/>
              <a:chExt cx="490498" cy="369332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42D90D5-04E5-244B-A7CF-CE662EB687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35610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9E92AF31-DDBD-5D49-A6CB-2BCDF790A1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9146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/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888A981-47E8-0640-8AF3-E59B579E83DF}"/>
              </a:ext>
            </a:extLst>
          </p:cNvPr>
          <p:cNvGrpSpPr/>
          <p:nvPr/>
        </p:nvGrpSpPr>
        <p:grpSpPr>
          <a:xfrm>
            <a:off x="2920420" y="2189196"/>
            <a:ext cx="3462629" cy="986626"/>
            <a:chOff x="2045475" y="2226350"/>
            <a:chExt cx="3462629" cy="986626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1EA143F-9CC8-A649-BF48-9A49C6D2852D}"/>
                </a:ext>
              </a:extLst>
            </p:cNvPr>
            <p:cNvGrpSpPr/>
            <p:nvPr/>
          </p:nvGrpSpPr>
          <p:grpSpPr>
            <a:xfrm>
              <a:off x="2045475" y="2226350"/>
              <a:ext cx="3462629" cy="986626"/>
              <a:chOff x="2045475" y="2204864"/>
              <a:chExt cx="3462629" cy="986626"/>
            </a:xfrm>
          </p:grpSpPr>
          <p:sp>
            <p:nvSpPr>
              <p:cNvPr id="40" name="Pfeil nach unten 56">
                <a:extLst>
                  <a:ext uri="{FF2B5EF4-FFF2-40B4-BE49-F238E27FC236}">
                    <a16:creationId xmlns:a16="http://schemas.microsoft.com/office/drawing/2014/main" id="{C3604DBA-97FC-9F42-930A-FB6D143DE775}"/>
                  </a:ext>
                </a:extLst>
              </p:cNvPr>
              <p:cNvSpPr/>
              <p:nvPr/>
            </p:nvSpPr>
            <p:spPr>
              <a:xfrm>
                <a:off x="3517272" y="2204864"/>
                <a:ext cx="399245" cy="23810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7097FACB-EF71-0D48-9096-FE20403F18AB}"/>
                  </a:ext>
                </a:extLst>
              </p:cNvPr>
              <p:cNvGrpSpPr/>
              <p:nvPr/>
            </p:nvGrpSpPr>
            <p:grpSpPr>
              <a:xfrm>
                <a:off x="2045475" y="2480978"/>
                <a:ext cx="3462629" cy="710512"/>
                <a:chOff x="1979712" y="2412119"/>
                <a:chExt cx="3462629" cy="710512"/>
              </a:xfrm>
            </p:grpSpPr>
            <p:sp>
              <p:nvSpPr>
                <p:cNvPr id="33" name="Rectangle 36">
                  <a:extLst>
                    <a:ext uri="{FF2B5EF4-FFF2-40B4-BE49-F238E27FC236}">
                      <a16:creationId xmlns:a16="http://schemas.microsoft.com/office/drawing/2014/main" id="{30B8C365-1A68-6D4C-B183-76B440C6AEE7}"/>
                    </a:ext>
                  </a:extLst>
                </p:cNvPr>
                <p:cNvSpPr/>
                <p:nvPr/>
              </p:nvSpPr>
              <p:spPr>
                <a:xfrm>
                  <a:off x="2000427" y="2413518"/>
                  <a:ext cx="609394" cy="34056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</a:p>
              </p:txBody>
            </p:sp>
            <p:sp>
              <p:nvSpPr>
                <p:cNvPr id="35" name="Rectangle 38">
                  <a:extLst>
                    <a:ext uri="{FF2B5EF4-FFF2-40B4-BE49-F238E27FC236}">
                      <a16:creationId xmlns:a16="http://schemas.microsoft.com/office/drawing/2014/main" id="{99CF506F-5512-D342-8A52-CFAC9C94C73A}"/>
                    </a:ext>
                  </a:extLst>
                </p:cNvPr>
                <p:cNvSpPr/>
                <p:nvPr/>
              </p:nvSpPr>
              <p:spPr>
                <a:xfrm>
                  <a:off x="3465214" y="2413517"/>
                  <a:ext cx="268150" cy="34012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6" name="Rectangle 39">
                  <a:extLst>
                    <a:ext uri="{FF2B5EF4-FFF2-40B4-BE49-F238E27FC236}">
                      <a16:creationId xmlns:a16="http://schemas.microsoft.com/office/drawing/2014/main" id="{11704E9D-8A27-BF47-B56B-0104BFB32A3A}"/>
                    </a:ext>
                  </a:extLst>
                </p:cNvPr>
                <p:cNvSpPr/>
                <p:nvPr/>
              </p:nvSpPr>
              <p:spPr>
                <a:xfrm>
                  <a:off x="3977224" y="2412952"/>
                  <a:ext cx="562363" cy="34068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cxnSp>
              <p:nvCxnSpPr>
                <p:cNvPr id="13" name="Gerade Verbindung mit Pfeil 29">
                  <a:extLst>
                    <a:ext uri="{FF2B5EF4-FFF2-40B4-BE49-F238E27FC236}">
                      <a16:creationId xmlns:a16="http://schemas.microsoft.com/office/drawing/2014/main" id="{28363344-62B4-794E-A016-64BCA21F8266}"/>
                    </a:ext>
                  </a:extLst>
                </p:cNvPr>
                <p:cNvCxnSpPr/>
                <p:nvPr/>
              </p:nvCxnSpPr>
              <p:spPr>
                <a:xfrm>
                  <a:off x="2580381" y="2974814"/>
                  <a:ext cx="29475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Gerade Verbindung mit Pfeil 31">
                  <a:extLst>
                    <a:ext uri="{FF2B5EF4-FFF2-40B4-BE49-F238E27FC236}">
                      <a16:creationId xmlns:a16="http://schemas.microsoft.com/office/drawing/2014/main" id="{2384690E-7E7C-E14C-A182-399BB3F79F4C}"/>
                    </a:ext>
                  </a:extLst>
                </p:cNvPr>
                <p:cNvCxnSpPr/>
                <p:nvPr/>
              </p:nvCxnSpPr>
              <p:spPr>
                <a:xfrm>
                  <a:off x="1979712" y="2981548"/>
                  <a:ext cx="56759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feld 32">
                      <a:extLst>
                        <a:ext uri="{FF2B5EF4-FFF2-40B4-BE49-F238E27FC236}">
                          <a16:creationId xmlns:a16="http://schemas.microsoft.com/office/drawing/2014/main" id="{386B18A6-CF4F-3E4F-8EC1-FC4E802FEB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38149" y="2720420"/>
                      <a:ext cx="317639" cy="276532"/>
                    </a:xfrm>
                    <a:prstGeom prst="rect">
                      <a:avLst/>
                    </a:prstGeom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200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𝑇</m:t>
                            </m:r>
                            <m:r>
                              <a:rPr lang="de-DE" sz="1200" b="0" i="1" baseline="-25000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oMath>
                        </m:oMathPara>
                      </a14:m>
                      <a:endParaRPr lang="en-US" sz="1200" b="0" i="1" baseline="-250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feld 32">
                      <a:extLst>
                        <a:ext uri="{FF2B5EF4-FFF2-40B4-BE49-F238E27FC236}">
                          <a16:creationId xmlns:a16="http://schemas.microsoft.com/office/drawing/2014/main" id="{386B18A6-CF4F-3E4F-8EC1-FC4E802FEB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38149" y="2720420"/>
                      <a:ext cx="317639" cy="276532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feld 33">
                      <a:extLst>
                        <a:ext uri="{FF2B5EF4-FFF2-40B4-BE49-F238E27FC236}">
                          <a16:creationId xmlns:a16="http://schemas.microsoft.com/office/drawing/2014/main" id="{8A483529-2FB9-494D-8351-695307F74E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61059" y="2712591"/>
                      <a:ext cx="317639" cy="276532"/>
                    </a:xfrm>
                    <a:prstGeom prst="rect">
                      <a:avLst/>
                    </a:prstGeom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200" b="0" i="1" smtClean="0">
                                <a:latin typeface="Cambria Math"/>
                              </a:rPr>
                              <m:t>𝑇</m:t>
                            </m:r>
                            <m:r>
                              <a:rPr lang="de-DE" sz="1200" b="0" i="1" baseline="-25000" smtClean="0">
                                <a:latin typeface="Cambria Math"/>
                              </a:rPr>
                              <m:t>𝑒</m:t>
                            </m:r>
                          </m:oMath>
                        </m:oMathPara>
                      </a14:m>
                      <a:endParaRPr lang="en-US" sz="1200" b="0" i="1" baseline="-25000">
                        <a:latin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feld 33">
                      <a:extLst>
                        <a:ext uri="{FF2B5EF4-FFF2-40B4-BE49-F238E27FC236}">
                          <a16:creationId xmlns:a16="http://schemas.microsoft.com/office/drawing/2014/main" id="{8A483529-2FB9-494D-8351-695307F74ED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61059" y="2712591"/>
                      <a:ext cx="317639" cy="2765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3" name="Gerade Verbindung mit Pfeil 70">
                  <a:extLst>
                    <a:ext uri="{FF2B5EF4-FFF2-40B4-BE49-F238E27FC236}">
                      <a16:creationId xmlns:a16="http://schemas.microsoft.com/office/drawing/2014/main" id="{FF1749AB-DBEA-444F-9744-48BA154365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8251" y="3058756"/>
                  <a:ext cx="3394090" cy="2402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38">
                  <a:extLst>
                    <a:ext uri="{FF2B5EF4-FFF2-40B4-BE49-F238E27FC236}">
                      <a16:creationId xmlns:a16="http://schemas.microsoft.com/office/drawing/2014/main" id="{CDC66FCF-FD32-2B4A-BED5-A03ED165FFCD}"/>
                    </a:ext>
                  </a:extLst>
                </p:cNvPr>
                <p:cNvSpPr/>
                <p:nvPr/>
              </p:nvSpPr>
              <p:spPr>
                <a:xfrm>
                  <a:off x="2600647" y="2413517"/>
                  <a:ext cx="268150" cy="34056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6" name="Rectangle 39">
                  <a:extLst>
                    <a:ext uri="{FF2B5EF4-FFF2-40B4-BE49-F238E27FC236}">
                      <a16:creationId xmlns:a16="http://schemas.microsoft.com/office/drawing/2014/main" id="{68729E96-08F7-6342-8A2C-0CF031FE4572}"/>
                    </a:ext>
                  </a:extLst>
                </p:cNvPr>
                <p:cNvSpPr/>
                <p:nvPr/>
              </p:nvSpPr>
              <p:spPr>
                <a:xfrm>
                  <a:off x="2875110" y="2413517"/>
                  <a:ext cx="581978" cy="34056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8" name="Rectangle 38">
                  <a:extLst>
                    <a:ext uri="{FF2B5EF4-FFF2-40B4-BE49-F238E27FC236}">
                      <a16:creationId xmlns:a16="http://schemas.microsoft.com/office/drawing/2014/main" id="{7BCB14ED-80D8-034F-A55C-118FA0CFA31B}"/>
                    </a:ext>
                  </a:extLst>
                </p:cNvPr>
                <p:cNvSpPr/>
                <p:nvPr/>
              </p:nvSpPr>
              <p:spPr>
                <a:xfrm>
                  <a:off x="3705791" y="2412119"/>
                  <a:ext cx="268150" cy="34012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9" name="Rectangle 38">
                  <a:extLst>
                    <a:ext uri="{FF2B5EF4-FFF2-40B4-BE49-F238E27FC236}">
                      <a16:creationId xmlns:a16="http://schemas.microsoft.com/office/drawing/2014/main" id="{A31E4127-F644-EA4E-98B2-F0EE45A3FDB9}"/>
                    </a:ext>
                  </a:extLst>
                </p:cNvPr>
                <p:cNvSpPr/>
                <p:nvPr/>
              </p:nvSpPr>
              <p:spPr>
                <a:xfrm>
                  <a:off x="4538758" y="2412119"/>
                  <a:ext cx="268150" cy="340954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feld 71">
                      <a:extLst>
                        <a:ext uri="{FF2B5EF4-FFF2-40B4-BE49-F238E27FC236}">
                          <a16:creationId xmlns:a16="http://schemas.microsoft.com/office/drawing/2014/main" id="{3F2F7E55-9E30-394D-ABAE-8CC4567588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10743" y="2784077"/>
                      <a:ext cx="30601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600" b="0" i="1" dirty="0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oMath>
                        </m:oMathPara>
                      </a14:m>
                      <a:endParaRPr lang="en-US" sz="1600" b="0" i="1" dirty="0">
                        <a:solidFill>
                          <a:srgbClr val="000364"/>
                        </a:solidFill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feld 71">
                      <a:extLst>
                        <a:ext uri="{FF2B5EF4-FFF2-40B4-BE49-F238E27FC236}">
                          <a16:creationId xmlns:a16="http://schemas.microsoft.com/office/drawing/2014/main" id="{3F2F7E55-9E30-394D-ABAE-8CC4567588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10743" y="2784077"/>
                      <a:ext cx="306014" cy="338554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42" name="Rectangle 39">
              <a:extLst>
                <a:ext uri="{FF2B5EF4-FFF2-40B4-BE49-F238E27FC236}">
                  <a16:creationId xmlns:a16="http://schemas.microsoft.com/office/drawing/2014/main" id="{D745DA82-14FD-E946-83DB-B80199718334}"/>
                </a:ext>
              </a:extLst>
            </p:cNvPr>
            <p:cNvSpPr/>
            <p:nvPr/>
          </p:nvSpPr>
          <p:spPr>
            <a:xfrm>
              <a:off x="4871842" y="2500831"/>
              <a:ext cx="562363" cy="34175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6C17D1F-DF3B-FC45-A52F-B40A06E42BBE}"/>
              </a:ext>
            </a:extLst>
          </p:cNvPr>
          <p:cNvGrpSpPr/>
          <p:nvPr/>
        </p:nvGrpSpPr>
        <p:grpSpPr>
          <a:xfrm>
            <a:off x="386505" y="2354289"/>
            <a:ext cx="1922673" cy="2533609"/>
            <a:chOff x="38083" y="2630742"/>
            <a:chExt cx="1922673" cy="2533609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4CF99A6-02F4-D048-8C9E-80380913FE8B}"/>
                </a:ext>
              </a:extLst>
            </p:cNvPr>
            <p:cNvGrpSpPr/>
            <p:nvPr/>
          </p:nvGrpSpPr>
          <p:grpSpPr>
            <a:xfrm>
              <a:off x="38083" y="3534183"/>
              <a:ext cx="1630168" cy="1630168"/>
              <a:chOff x="137648" y="2411949"/>
              <a:chExt cx="1630168" cy="1630168"/>
            </a:xfrm>
          </p:grpSpPr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31F7B94E-CA98-C742-9D83-700CC4D92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648" y="2411949"/>
                <a:ext cx="1630168" cy="1630168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2D728AD3-A56D-EB42-BB03-3C6780B6A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539" y="2690376"/>
                <a:ext cx="484906" cy="38792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loud Callout 93">
                  <a:extLst>
                    <a:ext uri="{FF2B5EF4-FFF2-40B4-BE49-F238E27FC236}">
                      <a16:creationId xmlns:a16="http://schemas.microsoft.com/office/drawing/2014/main" id="{3D7615F4-3D03-1341-83E4-0F3BFE1D242E}"/>
                    </a:ext>
                  </a:extLst>
                </p:cNvPr>
                <p:cNvSpPr/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noFill/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r>
                    <a:rPr lang="en-US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0" lang="en-US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j-lt"/>
                    </a:rPr>
                    <a:t>     </a:t>
                  </a:r>
                </a:p>
              </p:txBody>
            </p:sp>
          </mc:Choice>
          <mc:Fallback xmlns="">
            <p:sp>
              <p:nvSpPr>
                <p:cNvPr id="95" name="Cloud Callout 94">
                  <a:extLst>
                    <a:ext uri="{FF2B5EF4-FFF2-40B4-BE49-F238E27FC236}">
                      <a16:creationId xmlns:a16="http://schemas.microsoft.com/office/drawing/2014/main" id="{0DA18BB3-F737-3547-81D3-F2E509C8D9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5235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00110"/>
          </a:xfrm>
        </p:spPr>
        <p:txBody>
          <a:bodyPr/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FSA with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08/07/2018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3025155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936204" y="4852359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2019804" y="5229511"/>
            <a:ext cx="1616091" cy="829782"/>
            <a:chOff x="3293212" y="4618261"/>
            <a:chExt cx="1095788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19" y="5029499"/>
              <a:ext cx="730881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2" y="4618261"/>
              <a:ext cx="364906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3" y="4618261"/>
              <a:ext cx="1095787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5" y="4815530"/>
              <a:ext cx="364906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1052303" y="5648057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1D0576-CD42-364A-B3D9-C03508B381CD}"/>
              </a:ext>
            </a:extLst>
          </p:cNvPr>
          <p:cNvSpPr txBox="1"/>
          <p:nvPr/>
        </p:nvSpPr>
        <p:spPr>
          <a:xfrm>
            <a:off x="3707904" y="1052736"/>
            <a:ext cx="2791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AFE46205-FE3B-DF4A-90F0-0CF8F742131E}"/>
              </a:ext>
            </a:extLst>
          </p:cNvPr>
          <p:cNvSpPr/>
          <p:nvPr/>
        </p:nvSpPr>
        <p:spPr bwMode="auto">
          <a:xfrm>
            <a:off x="3557374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522869B-3190-784D-A29D-C23FE7A26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8" y="2695948"/>
            <a:ext cx="3686876" cy="248988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9A5CB07-BB57-504B-8FB9-8DB1F66AECBE}"/>
              </a:ext>
            </a:extLst>
          </p:cNvPr>
          <p:cNvGrpSpPr/>
          <p:nvPr/>
        </p:nvGrpSpPr>
        <p:grpSpPr>
          <a:xfrm>
            <a:off x="7031674" y="2767833"/>
            <a:ext cx="1616090" cy="3319124"/>
            <a:chOff x="7157317" y="2774171"/>
            <a:chExt cx="1616090" cy="3319124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57D8B0E-CDEB-9E4E-89D1-3DDF57847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696913" cy="1374910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46D24274-3B21-4249-B7F5-01B3ADC94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5488" y="3185408"/>
              <a:ext cx="1077919" cy="2907887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 dirty="0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69DE6C2-337F-2A42-BF13-643A90F32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9BBC3644-E581-724C-BD77-9F4E33200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723" y="2961948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380C9106-1005-3D40-AAB7-68DC6FBEA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488" y="3310658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446FC0A-CDDE-F54D-8605-23F3AEB8D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3536792"/>
              <a:ext cx="537505" cy="1484374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C1F339F-7499-AD4E-B0F3-3CDC99A03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3336500"/>
              <a:ext cx="552154" cy="2411939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48E3A3A-25C3-EB4A-9F34-F5B15377F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8" y="4715735"/>
              <a:ext cx="542048" cy="1373757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2" name="Cloud Callout 41">
            <a:extLst>
              <a:ext uri="{FF2B5EF4-FFF2-40B4-BE49-F238E27FC236}">
                <a16:creationId xmlns:a16="http://schemas.microsoft.com/office/drawing/2014/main" id="{E9875D96-F941-D048-B827-076F12C26184}"/>
              </a:ext>
            </a:extLst>
          </p:cNvPr>
          <p:cNvSpPr/>
          <p:nvPr/>
        </p:nvSpPr>
        <p:spPr bwMode="auto">
          <a:xfrm>
            <a:off x="1627551" y="3313267"/>
            <a:ext cx="2088232" cy="853080"/>
          </a:xfrm>
          <a:prstGeom prst="cloudCallout">
            <a:avLst>
              <a:gd name="adj1" fmla="val 58831"/>
              <a:gd name="adj2" fmla="val 74641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Optimized??</a:t>
            </a:r>
          </a:p>
        </p:txBody>
      </p:sp>
      <p:sp>
        <p:nvSpPr>
          <p:cNvPr id="43" name="Cloud Callout 42">
            <a:extLst>
              <a:ext uri="{FF2B5EF4-FFF2-40B4-BE49-F238E27FC236}">
                <a16:creationId xmlns:a16="http://schemas.microsoft.com/office/drawing/2014/main" id="{42074DED-D799-C049-BBCA-366AC22F570E}"/>
              </a:ext>
            </a:extLst>
          </p:cNvPr>
          <p:cNvSpPr/>
          <p:nvPr/>
        </p:nvSpPr>
        <p:spPr bwMode="auto">
          <a:xfrm>
            <a:off x="3203848" y="2453904"/>
            <a:ext cx="1847726" cy="838629"/>
          </a:xfrm>
          <a:prstGeom prst="cloudCallout">
            <a:avLst>
              <a:gd name="adj1" fmla="val 29231"/>
              <a:gd name="adj2" fmla="val 106409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yet!!</a:t>
            </a:r>
          </a:p>
        </p:txBody>
      </p:sp>
      <p:sp>
        <p:nvSpPr>
          <p:cNvPr id="44" name="Cloud Callout 43">
            <a:extLst>
              <a:ext uri="{FF2B5EF4-FFF2-40B4-BE49-F238E27FC236}">
                <a16:creationId xmlns:a16="http://schemas.microsoft.com/office/drawing/2014/main" id="{95549D14-C57B-F340-92D5-859258012A20}"/>
              </a:ext>
            </a:extLst>
          </p:cNvPr>
          <p:cNvSpPr/>
          <p:nvPr/>
        </p:nvSpPr>
        <p:spPr bwMode="auto">
          <a:xfrm>
            <a:off x="5364088" y="1907140"/>
            <a:ext cx="1746122" cy="860693"/>
          </a:xfrm>
          <a:prstGeom prst="cloudCallout">
            <a:avLst>
              <a:gd name="adj1" fmla="val 12596"/>
              <a:gd name="adj2" fmla="val 116760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E7E343-0B6A-A642-ACE7-BFB8F47702C1}"/>
              </a:ext>
            </a:extLst>
          </p:cNvPr>
          <p:cNvGrpSpPr/>
          <p:nvPr/>
        </p:nvGrpSpPr>
        <p:grpSpPr>
          <a:xfrm>
            <a:off x="7061048" y="1974705"/>
            <a:ext cx="1347228" cy="1243967"/>
            <a:chOff x="7098291" y="1988682"/>
            <a:chExt cx="1347228" cy="1243967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0B133BD-15E2-9A43-8C72-E683E419E0B1}"/>
                </a:ext>
              </a:extLst>
            </p:cNvPr>
            <p:cNvSpPr/>
            <p:nvPr/>
          </p:nvSpPr>
          <p:spPr bwMode="auto">
            <a:xfrm rot="18980199">
              <a:off x="7446685" y="2218637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AFAE2264-13B6-5548-A9E4-4B05506E4952}"/>
                </a:ext>
              </a:extLst>
            </p:cNvPr>
            <p:cNvSpPr/>
            <p:nvPr/>
          </p:nvSpPr>
          <p:spPr bwMode="auto">
            <a:xfrm rot="18763652">
              <a:off x="7606132" y="2332896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7E4AFE7-A02B-8449-AFDF-B54B799E44E3}"/>
                </a:ext>
              </a:extLst>
            </p:cNvPr>
            <p:cNvSpPr/>
            <p:nvPr/>
          </p:nvSpPr>
          <p:spPr bwMode="auto">
            <a:xfrm rot="19005492">
              <a:off x="7246424" y="2107690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01C8FC-55E6-534C-9718-6CBB618C113A}"/>
                </a:ext>
              </a:extLst>
            </p:cNvPr>
            <p:cNvSpPr/>
            <p:nvPr/>
          </p:nvSpPr>
          <p:spPr bwMode="auto">
            <a:xfrm>
              <a:off x="7763296" y="244426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C146086-AEEA-7B4F-A43C-362E56E24FF1}"/>
                </a:ext>
              </a:extLst>
            </p:cNvPr>
            <p:cNvSpPr txBox="1"/>
            <p:nvPr/>
          </p:nvSpPr>
          <p:spPr>
            <a:xfrm>
              <a:off x="7478474" y="2458580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D4554C18-E73C-B945-A5A9-DF0019CCB9FA}"/>
                </a:ext>
              </a:extLst>
            </p:cNvPr>
            <p:cNvSpPr/>
            <p:nvPr/>
          </p:nvSpPr>
          <p:spPr bwMode="auto">
            <a:xfrm rot="19005492">
              <a:off x="7098291" y="1988682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13EA79A9-3783-2E42-8B4A-21E44F6DBD57}"/>
              </a:ext>
            </a:extLst>
          </p:cNvPr>
          <p:cNvSpPr txBox="1"/>
          <p:nvPr/>
        </p:nvSpPr>
        <p:spPr>
          <a:xfrm>
            <a:off x="7697377" y="42860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46A59AE-E34D-824A-A976-D3E8769F5AFA}"/>
              </a:ext>
            </a:extLst>
          </p:cNvPr>
          <p:cNvGrpSpPr/>
          <p:nvPr/>
        </p:nvGrpSpPr>
        <p:grpSpPr>
          <a:xfrm>
            <a:off x="2108050" y="4663383"/>
            <a:ext cx="1347228" cy="1243967"/>
            <a:chOff x="1045569" y="4750010"/>
            <a:chExt cx="1347228" cy="1243967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8ED17150-4A99-B34C-B57A-6FABD6927CB3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24E44395-ED24-3243-827D-B9158D07CC65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8D62A20E-76F2-1044-BB37-EAF7BD2DA3DA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EFA5FB7-A158-B54A-A439-2DC7E8C26400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704856F-116E-BD4F-8A97-0D5CD0A7AE3B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C0B09107-4BBC-354A-BBB2-4D4FBF44CFB2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" name="Right Brace 5">
            <a:extLst>
              <a:ext uri="{FF2B5EF4-FFF2-40B4-BE49-F238E27FC236}">
                <a16:creationId xmlns:a16="http://schemas.microsoft.com/office/drawing/2014/main" id="{818239DD-6814-FC40-BD06-E9CCA3A636FB}"/>
              </a:ext>
            </a:extLst>
          </p:cNvPr>
          <p:cNvSpPr/>
          <p:nvPr/>
        </p:nvSpPr>
        <p:spPr bwMode="auto">
          <a:xfrm rot="5400000">
            <a:off x="5105475" y="3750170"/>
            <a:ext cx="323333" cy="3419788"/>
          </a:xfrm>
          <a:prstGeom prst="rightBrac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0A3DE-545E-7F46-8B94-D4E585073B86}"/>
              </a:ext>
            </a:extLst>
          </p:cNvPr>
          <p:cNvSpPr txBox="1"/>
          <p:nvPr/>
        </p:nvSpPr>
        <p:spPr>
          <a:xfrm>
            <a:off x="4067944" y="5579948"/>
            <a:ext cx="247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MAC-Layer Optimization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489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64" grpId="0"/>
      <p:bldP spid="6" grpId="0" animBg="1"/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Proposed Estimation System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4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400" i="1" ker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400" i="1" kern="0">
                                <a:latin typeface="Cambria Math"/>
                              </a:rPr>
                              <m:t>(1−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400" i="1" ker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400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4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400" i="1" kern="0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4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400" kern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sz="12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pPr marL="0" indent="0">
                  <a:buNone/>
                </a:pPr>
                <a:endParaRPr lang="en-US" sz="1400" kern="0" dirty="0"/>
              </a:p>
              <a:p>
                <a:pPr marL="360363" lvl="1" indent="0">
                  <a:buNone/>
                </a:pPr>
                <a:endParaRPr lang="en-US" sz="1600" kern="0" dirty="0"/>
              </a:p>
              <a:p>
                <a:endParaRPr lang="en-US" sz="1600" kern="0" dirty="0"/>
              </a:p>
              <a:p>
                <a:pPr lvl="1"/>
                <a:endParaRPr lang="de-DE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 dirty="0"/>
                </a:br>
                <a:endParaRPr lang="en-US" sz="1600" kern="0" dirty="0"/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4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/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600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/>
              <p:nvPr/>
            </p:nvSpPr>
            <p:spPr>
              <a:xfrm>
                <a:off x="7879129" y="3439321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129" y="3439321"/>
                <a:ext cx="1085359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1912347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228442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1912347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1955810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3" name="Pfeil nach unten 7">
            <a:extLst>
              <a:ext uri="{FF2B5EF4-FFF2-40B4-BE49-F238E27FC236}">
                <a16:creationId xmlns:a16="http://schemas.microsoft.com/office/drawing/2014/main" id="{F8C70C39-8B29-B646-9423-6063F7A8CE71}"/>
              </a:ext>
            </a:extLst>
          </p:cNvPr>
          <p:cNvSpPr/>
          <p:nvPr/>
        </p:nvSpPr>
        <p:spPr>
          <a:xfrm>
            <a:off x="7521959" y="3277958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unten 7">
            <a:extLst>
              <a:ext uri="{FF2B5EF4-FFF2-40B4-BE49-F238E27FC236}">
                <a16:creationId xmlns:a16="http://schemas.microsoft.com/office/drawing/2014/main" id="{E8C75B28-7ABF-1945-BDA7-6D85819A9A40}"/>
              </a:ext>
            </a:extLst>
          </p:cNvPr>
          <p:cNvSpPr/>
          <p:nvPr/>
        </p:nvSpPr>
        <p:spPr>
          <a:xfrm>
            <a:off x="7020272" y="4642175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387510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/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Pfeil nach unten 7">
            <a:extLst>
              <a:ext uri="{FF2B5EF4-FFF2-40B4-BE49-F238E27FC236}">
                <a16:creationId xmlns:a16="http://schemas.microsoft.com/office/drawing/2014/main" id="{C3DB55A1-0921-BC4D-A5DE-76A470008562}"/>
              </a:ext>
            </a:extLst>
          </p:cNvPr>
          <p:cNvSpPr/>
          <p:nvPr/>
        </p:nvSpPr>
        <p:spPr>
          <a:xfrm>
            <a:off x="6473367" y="328458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E8947-3706-CB45-929A-E59351425AE8}"/>
                  </a:ext>
                </a:extLst>
              </p:cNvPr>
              <p:cNvSpPr txBox="1"/>
              <p:nvPr/>
            </p:nvSpPr>
            <p:spPr>
              <a:xfrm>
                <a:off x="6829066" y="3396652"/>
                <a:ext cx="382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E8947-3706-CB45-929A-E59351425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6" y="3396652"/>
                <a:ext cx="3824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5589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Length Optimization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8FC40C-4650-5D4B-8B4C-F6ABCB5DBA97}" type="datetime3">
              <a:rPr lang="de-DE" smtClean="0"/>
              <a:t>08/07/2018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0C1B73C-6D41-C443-ACF7-C45DF60D2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4" y="3834271"/>
            <a:ext cx="1844241" cy="183892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F4FF830-E006-A84F-99BE-B74E08AF66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3" t="18812" r="10257" b="-756"/>
          <a:stretch/>
        </p:blipFill>
        <p:spPr>
          <a:xfrm>
            <a:off x="1178175" y="1400600"/>
            <a:ext cx="5203474" cy="2144008"/>
          </a:xfrm>
          <a:prstGeom prst="cloudCallout">
            <a:avLst>
              <a:gd name="adj1" fmla="val -28540"/>
              <a:gd name="adj2" fmla="val 74251"/>
            </a:avLst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D878C3C-C3C9-284E-A342-8CF062AB881A}"/>
              </a:ext>
            </a:extLst>
          </p:cNvPr>
          <p:cNvGrpSpPr/>
          <p:nvPr/>
        </p:nvGrpSpPr>
        <p:grpSpPr>
          <a:xfrm>
            <a:off x="3707904" y="4581128"/>
            <a:ext cx="5052703" cy="717665"/>
            <a:chOff x="3707904" y="4365104"/>
            <a:chExt cx="5052703" cy="717665"/>
          </a:xfrm>
        </p:grpSpPr>
        <p:sp>
          <p:nvSpPr>
            <p:cNvPr id="37" name="Rectangle 4">
              <a:extLst>
                <a:ext uri="{FF2B5EF4-FFF2-40B4-BE49-F238E27FC236}">
                  <a16:creationId xmlns:a16="http://schemas.microsoft.com/office/drawing/2014/main" id="{60B10E27-2442-B74C-BBD9-99B4B6A392AF}"/>
                </a:ext>
              </a:extLst>
            </p:cNvPr>
            <p:cNvSpPr/>
            <p:nvPr/>
          </p:nvSpPr>
          <p:spPr>
            <a:xfrm>
              <a:off x="3779912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847FBFF2-4A6B-5E48-886E-ECB409E632F8}"/>
                </a:ext>
              </a:extLst>
            </p:cNvPr>
            <p:cNvSpPr/>
            <p:nvPr/>
          </p:nvSpPr>
          <p:spPr>
            <a:xfrm>
              <a:off x="442979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9" name="Rectangle 30">
              <a:extLst>
                <a:ext uri="{FF2B5EF4-FFF2-40B4-BE49-F238E27FC236}">
                  <a16:creationId xmlns:a16="http://schemas.microsoft.com/office/drawing/2014/main" id="{4361616F-5CC0-CA48-8AB1-7D4141AA1E2C}"/>
                </a:ext>
              </a:extLst>
            </p:cNvPr>
            <p:cNvSpPr/>
            <p:nvPr/>
          </p:nvSpPr>
          <p:spPr>
            <a:xfrm>
              <a:off x="507967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Rectangle 31">
              <a:extLst>
                <a:ext uri="{FF2B5EF4-FFF2-40B4-BE49-F238E27FC236}">
                  <a16:creationId xmlns:a16="http://schemas.microsoft.com/office/drawing/2014/main" id="{C031DA54-8C0B-E143-8DAB-E4BAE61EB8C3}"/>
                </a:ext>
              </a:extLst>
            </p:cNvPr>
            <p:cNvSpPr/>
            <p:nvPr/>
          </p:nvSpPr>
          <p:spPr>
            <a:xfrm>
              <a:off x="5729554" y="4365104"/>
              <a:ext cx="1069267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A3958EC6-6629-8C4A-87FE-9981F771494A}"/>
                </a:ext>
              </a:extLst>
            </p:cNvPr>
            <p:cNvSpPr/>
            <p:nvPr/>
          </p:nvSpPr>
          <p:spPr>
            <a:xfrm>
              <a:off x="6798822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7AA682C2-28D6-7945-AE2E-2C9F12AF8590}"/>
                </a:ext>
              </a:extLst>
            </p:cNvPr>
            <p:cNvSpPr/>
            <p:nvPr/>
          </p:nvSpPr>
          <p:spPr>
            <a:xfrm>
              <a:off x="744870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3" name="Rectangle 34">
              <a:extLst>
                <a:ext uri="{FF2B5EF4-FFF2-40B4-BE49-F238E27FC236}">
                  <a16:creationId xmlns:a16="http://schemas.microsoft.com/office/drawing/2014/main" id="{C0F96260-C9F7-E04E-9C32-1A97AF3C4E08}"/>
                </a:ext>
              </a:extLst>
            </p:cNvPr>
            <p:cNvSpPr/>
            <p:nvPr/>
          </p:nvSpPr>
          <p:spPr>
            <a:xfrm>
              <a:off x="809858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7D757F-1653-8C45-A6E5-BDC5BB5899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96136" y="4503065"/>
              <a:ext cx="971616" cy="0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70">
              <a:extLst>
                <a:ext uri="{FF2B5EF4-FFF2-40B4-BE49-F238E27FC236}">
                  <a16:creationId xmlns:a16="http://schemas.microsoft.com/office/drawing/2014/main" id="{B37B2A8A-9C1D-3F41-ABAF-2E707B2C932A}"/>
                </a:ext>
              </a:extLst>
            </p:cNvPr>
            <p:cNvCxnSpPr>
              <a:cxnSpLocks/>
            </p:cNvCxnSpPr>
            <p:nvPr/>
          </p:nvCxnSpPr>
          <p:spPr>
            <a:xfrm>
              <a:off x="3707904" y="5061353"/>
              <a:ext cx="5052703" cy="4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feld 71">
                  <a:extLst>
                    <a:ext uri="{FF2B5EF4-FFF2-40B4-BE49-F238E27FC236}">
                      <a16:creationId xmlns:a16="http://schemas.microsoft.com/office/drawing/2014/main" id="{567708CC-D65D-8A47-A4E9-2E65B9E55435}"/>
                    </a:ext>
                  </a:extLst>
                </p:cNvPr>
                <p:cNvSpPr txBox="1"/>
                <p:nvPr/>
              </p:nvSpPr>
              <p:spPr>
                <a:xfrm>
                  <a:off x="5704611" y="4692021"/>
                  <a:ext cx="665182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dirty="0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dirty="0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b="0" i="1" dirty="0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oMath>
                    </m:oMathPara>
                  </a14:m>
                  <a:endParaRPr lang="en-US" b="0" i="1" dirty="0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8" name="Textfeld 71">
                  <a:extLst>
                    <a:ext uri="{FF2B5EF4-FFF2-40B4-BE49-F238E27FC236}">
                      <a16:creationId xmlns:a16="http://schemas.microsoft.com/office/drawing/2014/main" id="{567708CC-D65D-8A47-A4E9-2E65B9E55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4611" y="4692021"/>
                  <a:ext cx="665182" cy="390748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B22618-94CB-4743-B77F-B24B704F8DB7}"/>
              </a:ext>
            </a:extLst>
          </p:cNvPr>
          <p:cNvGrpSpPr/>
          <p:nvPr/>
        </p:nvGrpSpPr>
        <p:grpSpPr>
          <a:xfrm>
            <a:off x="6487366" y="1643183"/>
            <a:ext cx="1922673" cy="2533609"/>
            <a:chOff x="38083" y="2630742"/>
            <a:chExt cx="1922673" cy="253360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103A849-2E08-5A41-863F-D020861B14EE}"/>
                </a:ext>
              </a:extLst>
            </p:cNvPr>
            <p:cNvGrpSpPr/>
            <p:nvPr/>
          </p:nvGrpSpPr>
          <p:grpSpPr>
            <a:xfrm>
              <a:off x="38083" y="3534183"/>
              <a:ext cx="1630168" cy="1630168"/>
              <a:chOff x="137648" y="2411949"/>
              <a:chExt cx="1630168" cy="1630168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447A31F-55DA-4E40-A7BE-EADF5F52B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648" y="2411949"/>
                <a:ext cx="1630168" cy="1630168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7CFB615-A3D7-744B-8404-D7463CB33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539" y="2690376"/>
                <a:ext cx="484906" cy="38792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loud Callout 20">
                  <a:extLst>
                    <a:ext uri="{FF2B5EF4-FFF2-40B4-BE49-F238E27FC236}">
                      <a16:creationId xmlns:a16="http://schemas.microsoft.com/office/drawing/2014/main" id="{A02127AA-A418-E14F-88CB-CCD5572DC35D}"/>
                    </a:ext>
                  </a:extLst>
                </p:cNvPr>
                <p:cNvSpPr/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noFill/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r>
                    <a:rPr lang="en-US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0" lang="en-US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j-lt"/>
                    </a:rPr>
                    <a:t>     </a:t>
                  </a:r>
                </a:p>
              </p:txBody>
            </p:sp>
          </mc:Choice>
          <mc:Fallback xmlns="">
            <p:sp>
              <p:nvSpPr>
                <p:cNvPr id="95" name="Cloud Callout 94">
                  <a:extLst>
                    <a:ext uri="{FF2B5EF4-FFF2-40B4-BE49-F238E27FC236}">
                      <a16:creationId xmlns:a16="http://schemas.microsoft.com/office/drawing/2014/main" id="{0DA18BB3-F737-3547-81D3-F2E509C8D9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D44E05-D2BE-924F-A720-00BDA56A62A8}"/>
              </a:ext>
            </a:extLst>
          </p:cNvPr>
          <p:cNvCxnSpPr>
            <a:cxnSpLocks/>
          </p:cNvCxnSpPr>
          <p:nvPr/>
        </p:nvCxnSpPr>
        <p:spPr bwMode="auto">
          <a:xfrm flipV="1">
            <a:off x="7564899" y="2210078"/>
            <a:ext cx="0" cy="250280"/>
          </a:xfrm>
          <a:prstGeom prst="straightConnector1">
            <a:avLst/>
          </a:prstGeom>
          <a:ln w="285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19836D-4530-6747-991C-30535DBF37C1}"/>
              </a:ext>
            </a:extLst>
          </p:cNvPr>
          <p:cNvCxnSpPr>
            <a:cxnSpLocks/>
          </p:cNvCxnSpPr>
          <p:nvPr/>
        </p:nvCxnSpPr>
        <p:spPr bwMode="auto">
          <a:xfrm>
            <a:off x="7708915" y="2227147"/>
            <a:ext cx="0" cy="250280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88736D0-488F-2849-A3F9-9F6B78470978}"/>
              </a:ext>
            </a:extLst>
          </p:cNvPr>
          <p:cNvSpPr txBox="1"/>
          <p:nvPr/>
        </p:nvSpPr>
        <p:spPr>
          <a:xfrm>
            <a:off x="7188859" y="1771549"/>
            <a:ext cx="87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 &amp;CR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45483B-C801-654B-B26C-DAD0746424E5}"/>
                  </a:ext>
                </a:extLst>
              </p:cNvPr>
              <p:cNvSpPr txBox="1"/>
              <p:nvPr/>
            </p:nvSpPr>
            <p:spPr>
              <a:xfrm>
                <a:off x="7209846" y="216608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45483B-C801-654B-B26C-DAD074642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846" y="2166082"/>
                <a:ext cx="35561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9406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Conventional Estimation Systems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pt-BR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sz="1400" i="1" ker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pPr marL="0" indent="0">
                  <a:buNone/>
                </a:pPr>
                <a:endParaRPr lang="en-US" sz="1400" kern="0" dirty="0"/>
              </a:p>
              <a:p>
                <a:pPr marL="360363" lvl="1" indent="0">
                  <a:buNone/>
                </a:pPr>
                <a:endParaRPr lang="en-US" sz="1600" kern="0" dirty="0"/>
              </a:p>
              <a:p>
                <a:endParaRPr lang="en-US" sz="1600" kern="0" dirty="0"/>
              </a:p>
              <a:p>
                <a:pPr lvl="1"/>
                <a:endParaRPr lang="de-DE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 dirty="0"/>
                </a:br>
                <a:endParaRPr lang="en-US" sz="1600" kern="0" dirty="0"/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5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/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/>
              <p:nvPr/>
            </p:nvSpPr>
            <p:spPr>
              <a:xfrm>
                <a:off x="7372252" y="3439321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252" y="3439321"/>
                <a:ext cx="1085359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1912347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228442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1912347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1955810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3" name="Pfeil nach unten 7">
            <a:extLst>
              <a:ext uri="{FF2B5EF4-FFF2-40B4-BE49-F238E27FC236}">
                <a16:creationId xmlns:a16="http://schemas.microsoft.com/office/drawing/2014/main" id="{F8C70C39-8B29-B646-9423-6063F7A8CE71}"/>
              </a:ext>
            </a:extLst>
          </p:cNvPr>
          <p:cNvSpPr/>
          <p:nvPr/>
        </p:nvSpPr>
        <p:spPr>
          <a:xfrm>
            <a:off x="7020272" y="3271646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unten 7">
            <a:extLst>
              <a:ext uri="{FF2B5EF4-FFF2-40B4-BE49-F238E27FC236}">
                <a16:creationId xmlns:a16="http://schemas.microsoft.com/office/drawing/2014/main" id="{E8C75B28-7ABF-1945-BDA7-6D85819A9A40}"/>
              </a:ext>
            </a:extLst>
          </p:cNvPr>
          <p:cNvSpPr/>
          <p:nvPr/>
        </p:nvSpPr>
        <p:spPr>
          <a:xfrm>
            <a:off x="7020272" y="4642175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387510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/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526D808-F89D-AC4D-875E-E23E69150F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8" y="4215907"/>
            <a:ext cx="1512987" cy="1512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/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15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5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neglected in MAC calculations!!</a:t>
                </a:r>
              </a:p>
              <a:p>
                <a:pPr algn="ctr"/>
                <a:r>
                  <a:rPr lang="en-US" sz="15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15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5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 accurate estimator? 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13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PHY-Layer Parameters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D4C11B8-33F8-174C-B456-F805B1589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9">
            <a:extLst>
              <a:ext uri="{FF2B5EF4-FFF2-40B4-BE49-F238E27FC236}">
                <a16:creationId xmlns:a16="http://schemas.microsoft.com/office/drawing/2014/main" id="{5FA9A2D3-7B93-F44D-A460-506D3A66F9DF}"/>
              </a:ext>
            </a:extLst>
          </p:cNvPr>
          <p:cNvGrpSpPr/>
          <p:nvPr/>
        </p:nvGrpSpPr>
        <p:grpSpPr>
          <a:xfrm>
            <a:off x="2700342" y="1303614"/>
            <a:ext cx="3899284" cy="345213"/>
            <a:chOff x="5004048" y="1484784"/>
            <a:chExt cx="2160240" cy="360040"/>
          </a:xfrm>
        </p:grpSpPr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2969233E-8426-824C-9587-CC43A799C78C}"/>
                </a:ext>
              </a:extLst>
            </p:cNvPr>
            <p:cNvSpPr/>
            <p:nvPr/>
          </p:nvSpPr>
          <p:spPr>
            <a:xfrm>
              <a:off x="50040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DA09FF10-2372-2B45-AAD8-A753FDC9B378}"/>
                </a:ext>
              </a:extLst>
            </p:cNvPr>
            <p:cNvSpPr/>
            <p:nvPr/>
          </p:nvSpPr>
          <p:spPr>
            <a:xfrm>
              <a:off x="5364088" y="1484784"/>
              <a:ext cx="360040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5C6A036C-F404-2041-A1B1-E2EE0881AF27}"/>
                </a:ext>
              </a:extLst>
            </p:cNvPr>
            <p:cNvSpPr/>
            <p:nvPr/>
          </p:nvSpPr>
          <p:spPr>
            <a:xfrm>
              <a:off x="5724128" y="1484784"/>
              <a:ext cx="360040" cy="3600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Rectangle 31">
              <a:extLst>
                <a:ext uri="{FF2B5EF4-FFF2-40B4-BE49-F238E27FC236}">
                  <a16:creationId xmlns:a16="http://schemas.microsoft.com/office/drawing/2014/main" id="{BA0CE15C-FC89-0B4F-AB2F-7DBEE575EC30}"/>
                </a:ext>
              </a:extLst>
            </p:cNvPr>
            <p:cNvSpPr/>
            <p:nvPr/>
          </p:nvSpPr>
          <p:spPr>
            <a:xfrm>
              <a:off x="6084168" y="1484784"/>
              <a:ext cx="360040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Rectangle 32">
              <a:extLst>
                <a:ext uri="{FF2B5EF4-FFF2-40B4-BE49-F238E27FC236}">
                  <a16:creationId xmlns:a16="http://schemas.microsoft.com/office/drawing/2014/main" id="{C42C60AC-47D6-E748-ADC4-4F2AFD4C674E}"/>
                </a:ext>
              </a:extLst>
            </p:cNvPr>
            <p:cNvSpPr/>
            <p:nvPr/>
          </p:nvSpPr>
          <p:spPr>
            <a:xfrm>
              <a:off x="6444208" y="1484784"/>
              <a:ext cx="360040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Rectangle 33">
              <a:extLst>
                <a:ext uri="{FF2B5EF4-FFF2-40B4-BE49-F238E27FC236}">
                  <a16:creationId xmlns:a16="http://schemas.microsoft.com/office/drawing/2014/main" id="{5B56E688-1C70-A049-9419-47A3D248466D}"/>
                </a:ext>
              </a:extLst>
            </p:cNvPr>
            <p:cNvSpPr/>
            <p:nvPr/>
          </p:nvSpPr>
          <p:spPr>
            <a:xfrm>
              <a:off x="68042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cxnSp>
        <p:nvCxnSpPr>
          <p:cNvPr id="20" name="Gerade Verbindung mit Pfeil 36">
            <a:extLst>
              <a:ext uri="{FF2B5EF4-FFF2-40B4-BE49-F238E27FC236}">
                <a16:creationId xmlns:a16="http://schemas.microsoft.com/office/drawing/2014/main" id="{371E06EC-FE65-3D41-B9CF-083B314A0635}"/>
              </a:ext>
            </a:extLst>
          </p:cNvPr>
          <p:cNvCxnSpPr/>
          <p:nvPr/>
        </p:nvCxnSpPr>
        <p:spPr>
          <a:xfrm>
            <a:off x="2665298" y="1838804"/>
            <a:ext cx="6849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37">
                <a:extLst>
                  <a:ext uri="{FF2B5EF4-FFF2-40B4-BE49-F238E27FC236}">
                    <a16:creationId xmlns:a16="http://schemas.microsoft.com/office/drawing/2014/main" id="{2861B57A-65F4-3C48-89E0-FF492F59C4F1}"/>
                  </a:ext>
                </a:extLst>
              </p:cNvPr>
              <p:cNvSpPr txBox="1"/>
              <p:nvPr/>
            </p:nvSpPr>
            <p:spPr>
              <a:xfrm>
                <a:off x="2842105" y="1599016"/>
                <a:ext cx="317639" cy="27653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𝑠𝑙𝑜𝑡</m:t>
                      </m:r>
                    </m:oMath>
                  </m:oMathPara>
                </a14:m>
                <a:endParaRPr lang="en-US" sz="1200" b="0" i="1" baseline="-250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37">
                <a:extLst>
                  <a:ext uri="{FF2B5EF4-FFF2-40B4-BE49-F238E27FC236}">
                    <a16:creationId xmlns:a16="http://schemas.microsoft.com/office/drawing/2014/main" id="{2861B57A-65F4-3C48-89E0-FF492F59C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105" y="1599016"/>
                <a:ext cx="317639" cy="276533"/>
              </a:xfrm>
              <a:prstGeom prst="rect">
                <a:avLst/>
              </a:prstGeom>
              <a:blipFill>
                <a:blip r:embed="rId5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38">
            <a:extLst>
              <a:ext uri="{FF2B5EF4-FFF2-40B4-BE49-F238E27FC236}">
                <a16:creationId xmlns:a16="http://schemas.microsoft.com/office/drawing/2014/main" id="{F421705B-92FA-7E4F-B80C-F30BCB0A954D}"/>
              </a:ext>
            </a:extLst>
          </p:cNvPr>
          <p:cNvCxnSpPr/>
          <p:nvPr/>
        </p:nvCxnSpPr>
        <p:spPr>
          <a:xfrm>
            <a:off x="3337850" y="1841930"/>
            <a:ext cx="6849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39">
                <a:extLst>
                  <a:ext uri="{FF2B5EF4-FFF2-40B4-BE49-F238E27FC236}">
                    <a16:creationId xmlns:a16="http://schemas.microsoft.com/office/drawing/2014/main" id="{0AB69E28-5670-8A44-A79C-D91523B3BE84}"/>
                  </a:ext>
                </a:extLst>
              </p:cNvPr>
              <p:cNvSpPr txBox="1"/>
              <p:nvPr/>
            </p:nvSpPr>
            <p:spPr>
              <a:xfrm>
                <a:off x="3514657" y="1591760"/>
                <a:ext cx="317639" cy="27653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𝑠𝑙𝑜𝑡</m:t>
                      </m:r>
                    </m:oMath>
                  </m:oMathPara>
                </a14:m>
                <a:endParaRPr lang="en-US" sz="1200" b="0" i="1" baseline="-2500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Textfeld 39">
                <a:extLst>
                  <a:ext uri="{FF2B5EF4-FFF2-40B4-BE49-F238E27FC236}">
                    <a16:creationId xmlns:a16="http://schemas.microsoft.com/office/drawing/2014/main" id="{0AB69E28-5670-8A44-A79C-D91523B3B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657" y="1591760"/>
                <a:ext cx="317639" cy="276533"/>
              </a:xfrm>
              <a:prstGeom prst="rect">
                <a:avLst/>
              </a:prstGeom>
              <a:blipFill>
                <a:blip r:embed="rId6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 Verbindung mit Pfeil 40">
            <a:extLst>
              <a:ext uri="{FF2B5EF4-FFF2-40B4-BE49-F238E27FC236}">
                <a16:creationId xmlns:a16="http://schemas.microsoft.com/office/drawing/2014/main" id="{57672CF9-02DC-6E41-A767-69F5E783F8B6}"/>
              </a:ext>
            </a:extLst>
          </p:cNvPr>
          <p:cNvCxnSpPr/>
          <p:nvPr/>
        </p:nvCxnSpPr>
        <p:spPr>
          <a:xfrm>
            <a:off x="4019674" y="1841934"/>
            <a:ext cx="6849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41">
                <a:extLst>
                  <a:ext uri="{FF2B5EF4-FFF2-40B4-BE49-F238E27FC236}">
                    <a16:creationId xmlns:a16="http://schemas.microsoft.com/office/drawing/2014/main" id="{8105EBE2-E680-B34E-87F8-C0D35CF4368B}"/>
                  </a:ext>
                </a:extLst>
              </p:cNvPr>
              <p:cNvSpPr txBox="1"/>
              <p:nvPr/>
            </p:nvSpPr>
            <p:spPr>
              <a:xfrm>
                <a:off x="4196478" y="1594307"/>
                <a:ext cx="317639" cy="27653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𝑠𝑙𝑜𝑡</m:t>
                      </m:r>
                    </m:oMath>
                  </m:oMathPara>
                </a14:m>
                <a:endParaRPr lang="en-US" sz="1200" b="0" i="1" baseline="-2500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feld 41">
                <a:extLst>
                  <a:ext uri="{FF2B5EF4-FFF2-40B4-BE49-F238E27FC236}">
                    <a16:creationId xmlns:a16="http://schemas.microsoft.com/office/drawing/2014/main" id="{8105EBE2-E680-B34E-87F8-C0D35CF43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478" y="1594307"/>
                <a:ext cx="317639" cy="276533"/>
              </a:xfrm>
              <a:prstGeom prst="rect">
                <a:avLst/>
              </a:prstGeom>
              <a:blipFill>
                <a:blip r:embed="rId7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feld 71">
                <a:extLst>
                  <a:ext uri="{FF2B5EF4-FFF2-40B4-BE49-F238E27FC236}">
                    <a16:creationId xmlns:a16="http://schemas.microsoft.com/office/drawing/2014/main" id="{04562AF3-6A80-E740-BFE3-0C0A51B28D99}"/>
                  </a:ext>
                </a:extLst>
              </p:cNvPr>
              <p:cNvSpPr txBox="1"/>
              <p:nvPr/>
            </p:nvSpPr>
            <p:spPr>
              <a:xfrm>
                <a:off x="4438833" y="1829156"/>
                <a:ext cx="306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 dirty="0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1" name="Textfeld 71">
                <a:extLst>
                  <a:ext uri="{FF2B5EF4-FFF2-40B4-BE49-F238E27FC236}">
                    <a16:creationId xmlns:a16="http://schemas.microsoft.com/office/drawing/2014/main" id="{04562AF3-6A80-E740-BFE3-0C0A51B28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833" y="1829156"/>
                <a:ext cx="30601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Gerade Verbindung mit Pfeil 70">
            <a:extLst>
              <a:ext uri="{FF2B5EF4-FFF2-40B4-BE49-F238E27FC236}">
                <a16:creationId xmlns:a16="http://schemas.microsoft.com/office/drawing/2014/main" id="{0D9B481C-400B-AF4C-8C69-14C9E393EB51}"/>
              </a:ext>
            </a:extLst>
          </p:cNvPr>
          <p:cNvCxnSpPr>
            <a:cxnSpLocks/>
          </p:cNvCxnSpPr>
          <p:nvPr/>
        </p:nvCxnSpPr>
        <p:spPr>
          <a:xfrm flipV="1">
            <a:off x="2700342" y="2092684"/>
            <a:ext cx="3899284" cy="301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135C86-687F-6544-AC3A-92A417DBC8B4}"/>
              </a:ext>
            </a:extLst>
          </p:cNvPr>
          <p:cNvGrpSpPr/>
          <p:nvPr/>
        </p:nvGrpSpPr>
        <p:grpSpPr>
          <a:xfrm>
            <a:off x="2700342" y="3627200"/>
            <a:ext cx="3909583" cy="628742"/>
            <a:chOff x="1825397" y="3664354"/>
            <a:chExt cx="3909583" cy="628742"/>
          </a:xfrm>
        </p:grpSpPr>
        <p:grpSp>
          <p:nvGrpSpPr>
            <p:cNvPr id="101" name="Group 9">
              <a:extLst>
                <a:ext uri="{FF2B5EF4-FFF2-40B4-BE49-F238E27FC236}">
                  <a16:creationId xmlns:a16="http://schemas.microsoft.com/office/drawing/2014/main" id="{EA9443F0-1863-AD4A-9335-1D1F9F01FEA7}"/>
                </a:ext>
              </a:extLst>
            </p:cNvPr>
            <p:cNvGrpSpPr/>
            <p:nvPr/>
          </p:nvGrpSpPr>
          <p:grpSpPr>
            <a:xfrm>
              <a:off x="1825397" y="3664354"/>
              <a:ext cx="3899284" cy="345213"/>
              <a:chOff x="5004048" y="1484784"/>
              <a:chExt cx="2160240" cy="360040"/>
            </a:xfrm>
          </p:grpSpPr>
          <p:sp>
            <p:nvSpPr>
              <p:cNvPr id="110" name="Rectangle 4">
                <a:extLst>
                  <a:ext uri="{FF2B5EF4-FFF2-40B4-BE49-F238E27FC236}">
                    <a16:creationId xmlns:a16="http://schemas.microsoft.com/office/drawing/2014/main" id="{2057E9D4-5A90-B74F-B833-191F40D2E0D9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Rectangle 29">
                <a:extLst>
                  <a:ext uri="{FF2B5EF4-FFF2-40B4-BE49-F238E27FC236}">
                    <a16:creationId xmlns:a16="http://schemas.microsoft.com/office/drawing/2014/main" id="{A8034D3D-BA2C-A84F-B470-074A67CA8579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Rectangle 30">
                <a:extLst>
                  <a:ext uri="{FF2B5EF4-FFF2-40B4-BE49-F238E27FC236}">
                    <a16:creationId xmlns:a16="http://schemas.microsoft.com/office/drawing/2014/main" id="{F96C34A7-5194-6C42-A83D-FDAE749BD216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31">
                <a:extLst>
                  <a:ext uri="{FF2B5EF4-FFF2-40B4-BE49-F238E27FC236}">
                    <a16:creationId xmlns:a16="http://schemas.microsoft.com/office/drawing/2014/main" id="{E96FA968-C54F-1D4D-90BB-83CD8510D8F8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Rectangle 32">
                <a:extLst>
                  <a:ext uri="{FF2B5EF4-FFF2-40B4-BE49-F238E27FC236}">
                    <a16:creationId xmlns:a16="http://schemas.microsoft.com/office/drawing/2014/main" id="{B9C6B0B2-1CAC-8A44-9A4C-6CA82BD678B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Rectangle 33">
                <a:extLst>
                  <a:ext uri="{FF2B5EF4-FFF2-40B4-BE49-F238E27FC236}">
                    <a16:creationId xmlns:a16="http://schemas.microsoft.com/office/drawing/2014/main" id="{BDD7B95D-81F1-EC41-BD1E-96E7938A4596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/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dirty="0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Gerade Verbindung mit Pfeil 70">
              <a:extLst>
                <a:ext uri="{FF2B5EF4-FFF2-40B4-BE49-F238E27FC236}">
                  <a16:creationId xmlns:a16="http://schemas.microsoft.com/office/drawing/2014/main" id="{3645E236-FD10-414C-AD97-A0D896966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5696" y="4251254"/>
              <a:ext cx="3899284" cy="30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067D001-D127-074A-B3A9-3C851BFAC126}"/>
              </a:ext>
            </a:extLst>
          </p:cNvPr>
          <p:cNvGrpSpPr/>
          <p:nvPr/>
        </p:nvGrpSpPr>
        <p:grpSpPr>
          <a:xfrm>
            <a:off x="3369429" y="4345709"/>
            <a:ext cx="2599522" cy="661208"/>
            <a:chOff x="2494484" y="4382863"/>
            <a:chExt cx="2599522" cy="661208"/>
          </a:xfrm>
        </p:grpSpPr>
        <p:sp>
          <p:nvSpPr>
            <p:cNvPr id="116" name="Pfeil nach unten 56">
              <a:extLst>
                <a:ext uri="{FF2B5EF4-FFF2-40B4-BE49-F238E27FC236}">
                  <a16:creationId xmlns:a16="http://schemas.microsoft.com/office/drawing/2014/main" id="{F9B45F6C-FC8D-754F-816C-AFDF3F8AF1DF}"/>
                </a:ext>
              </a:extLst>
            </p:cNvPr>
            <p:cNvSpPr/>
            <p:nvPr/>
          </p:nvSpPr>
          <p:spPr>
            <a:xfrm>
              <a:off x="3531277" y="4382863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9">
              <a:extLst>
                <a:ext uri="{FF2B5EF4-FFF2-40B4-BE49-F238E27FC236}">
                  <a16:creationId xmlns:a16="http://schemas.microsoft.com/office/drawing/2014/main" id="{C4370DC3-DEB8-514C-A60C-7C789E3D6C3C}"/>
                </a:ext>
              </a:extLst>
            </p:cNvPr>
            <p:cNvGrpSpPr/>
            <p:nvPr/>
          </p:nvGrpSpPr>
          <p:grpSpPr>
            <a:xfrm>
              <a:off x="2494484" y="4698858"/>
              <a:ext cx="2599522" cy="345213"/>
              <a:chOff x="5364088" y="1484784"/>
              <a:chExt cx="1440160" cy="360040"/>
            </a:xfrm>
          </p:grpSpPr>
          <p:sp>
            <p:nvSpPr>
              <p:cNvPr id="119" name="Rectangle 29">
                <a:extLst>
                  <a:ext uri="{FF2B5EF4-FFF2-40B4-BE49-F238E27FC236}">
                    <a16:creationId xmlns:a16="http://schemas.microsoft.com/office/drawing/2014/main" id="{38EAAA47-C898-CA49-AAB3-E7A5F084C9C1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0" name="Rectangle 30">
                <a:extLst>
                  <a:ext uri="{FF2B5EF4-FFF2-40B4-BE49-F238E27FC236}">
                    <a16:creationId xmlns:a16="http://schemas.microsoft.com/office/drawing/2014/main" id="{6D7FBF9A-88FE-2D49-BA19-D79BAE2440A1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1" name="Rectangle 31">
                <a:extLst>
                  <a:ext uri="{FF2B5EF4-FFF2-40B4-BE49-F238E27FC236}">
                    <a16:creationId xmlns:a16="http://schemas.microsoft.com/office/drawing/2014/main" id="{220147B6-55DA-2E4A-A82E-A87D309FC217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2" name="Rectangle 32">
                <a:extLst>
                  <a:ext uri="{FF2B5EF4-FFF2-40B4-BE49-F238E27FC236}">
                    <a16:creationId xmlns:a16="http://schemas.microsoft.com/office/drawing/2014/main" id="{FDB5E6A9-8FC2-814A-8AAF-774D5EB6A1A2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CA168D6-DD8A-6046-95A3-9157EBEAED21}"/>
              </a:ext>
            </a:extLst>
          </p:cNvPr>
          <p:cNvGrpSpPr/>
          <p:nvPr/>
        </p:nvGrpSpPr>
        <p:grpSpPr>
          <a:xfrm>
            <a:off x="3350223" y="5077358"/>
            <a:ext cx="2599522" cy="1029306"/>
            <a:chOff x="2475278" y="5114512"/>
            <a:chExt cx="2599522" cy="1029306"/>
          </a:xfrm>
        </p:grpSpPr>
        <p:cxnSp>
          <p:nvCxnSpPr>
            <p:cNvPr id="70" name="Gerade Verbindung mit Pfeil 70">
              <a:extLst>
                <a:ext uri="{FF2B5EF4-FFF2-40B4-BE49-F238E27FC236}">
                  <a16:creationId xmlns:a16="http://schemas.microsoft.com/office/drawing/2014/main" id="{E9242C2C-1B87-374D-83F7-119443713824}"/>
                </a:ext>
              </a:extLst>
            </p:cNvPr>
            <p:cNvCxnSpPr>
              <a:cxnSpLocks/>
            </p:cNvCxnSpPr>
            <p:nvPr/>
          </p:nvCxnSpPr>
          <p:spPr>
            <a:xfrm>
              <a:off x="2483768" y="6081965"/>
              <a:ext cx="25647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/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dirty="0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7" name="Group 9">
              <a:extLst>
                <a:ext uri="{FF2B5EF4-FFF2-40B4-BE49-F238E27FC236}">
                  <a16:creationId xmlns:a16="http://schemas.microsoft.com/office/drawing/2014/main" id="{71CA1E85-9D15-3C49-9F37-2B4808834EB6}"/>
                </a:ext>
              </a:extLst>
            </p:cNvPr>
            <p:cNvGrpSpPr/>
            <p:nvPr/>
          </p:nvGrpSpPr>
          <p:grpSpPr>
            <a:xfrm>
              <a:off x="2475278" y="5483347"/>
              <a:ext cx="2599522" cy="345213"/>
              <a:chOff x="5364088" y="1484784"/>
              <a:chExt cx="1440160" cy="360040"/>
            </a:xfrm>
          </p:grpSpPr>
          <p:sp>
            <p:nvSpPr>
              <p:cNvPr id="128" name="Rectangle 29">
                <a:extLst>
                  <a:ext uri="{FF2B5EF4-FFF2-40B4-BE49-F238E27FC236}">
                    <a16:creationId xmlns:a16="http://schemas.microsoft.com/office/drawing/2014/main" id="{44F4860E-C809-624B-9CC6-63AF3F425C24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9" name="Rectangle 30">
                <a:extLst>
                  <a:ext uri="{FF2B5EF4-FFF2-40B4-BE49-F238E27FC236}">
                    <a16:creationId xmlns:a16="http://schemas.microsoft.com/office/drawing/2014/main" id="{18DBA8BC-6FB0-7D43-8939-6A6195189972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Rectangle 31">
                <a:extLst>
                  <a:ext uri="{FF2B5EF4-FFF2-40B4-BE49-F238E27FC236}">
                    <a16:creationId xmlns:a16="http://schemas.microsoft.com/office/drawing/2014/main" id="{F75E5959-0C31-A84A-8952-85EAE56D7132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1" name="Rectangle 32">
                <a:extLst>
                  <a:ext uri="{FF2B5EF4-FFF2-40B4-BE49-F238E27FC236}">
                    <a16:creationId xmlns:a16="http://schemas.microsoft.com/office/drawing/2014/main" id="{AFDB5B2D-D83A-954D-8C1C-D494C1144714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32" name="Pfeil nach unten 56">
              <a:extLst>
                <a:ext uri="{FF2B5EF4-FFF2-40B4-BE49-F238E27FC236}">
                  <a16:creationId xmlns:a16="http://schemas.microsoft.com/office/drawing/2014/main" id="{F1167391-2AEF-B943-97CE-B5A267932486}"/>
                </a:ext>
              </a:extLst>
            </p:cNvPr>
            <p:cNvSpPr/>
            <p:nvPr/>
          </p:nvSpPr>
          <p:spPr>
            <a:xfrm>
              <a:off x="3531277" y="5114512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58B0435-C3C2-3340-B28C-7753026AF252}"/>
              </a:ext>
            </a:extLst>
          </p:cNvPr>
          <p:cNvGrpSpPr/>
          <p:nvPr/>
        </p:nvGrpSpPr>
        <p:grpSpPr>
          <a:xfrm>
            <a:off x="6483338" y="1396351"/>
            <a:ext cx="2382766" cy="1972190"/>
            <a:chOff x="6483338" y="1396351"/>
            <a:chExt cx="2382766" cy="197219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5618CBA-330C-754C-A917-4026A4AA7397}"/>
                </a:ext>
              </a:extLst>
            </p:cNvPr>
            <p:cNvGrpSpPr/>
            <p:nvPr/>
          </p:nvGrpSpPr>
          <p:grpSpPr>
            <a:xfrm>
              <a:off x="6483338" y="1396351"/>
              <a:ext cx="2382766" cy="1972190"/>
              <a:chOff x="6230959" y="1495219"/>
              <a:chExt cx="2766246" cy="2011969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4F37B871-ABB3-9A4E-9B4D-2A4069915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0959" y="2167710"/>
                <a:ext cx="1339478" cy="133947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Cloud Callout 3">
                    <a:extLst>
                      <a:ext uri="{FF2B5EF4-FFF2-40B4-BE49-F238E27FC236}">
                        <a16:creationId xmlns:a16="http://schemas.microsoft.com/office/drawing/2014/main" id="{C8B67D2B-D165-1342-9446-A0E873E552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78591" y="1495219"/>
                    <a:ext cx="2018614" cy="1005612"/>
                  </a:xfrm>
                  <a:prstGeom prst="cloudCallout">
                    <a:avLst>
                      <a:gd name="adj1" fmla="val -41986"/>
                      <a:gd name="adj2" fmla="val 55920"/>
                    </a:avLst>
                  </a:prstGeom>
                  <a:noFill/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Tx/>
                      <a:buSzTx/>
                      <a:buFont typeface="Wingdings" pitchFamily="2" charset="2"/>
                      <a:buNone/>
                      <a:tabLst/>
                    </a:pPr>
                    <a:r>
                      <a:rPr lang="en-US" sz="1600" dirty="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a14:m>
                    <a:r>
                      <a: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Time Aware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Tx/>
                      <a:buSzTx/>
                      <a:buFont typeface="Wingdings" pitchFamily="2" charset="2"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" name="Cloud Callout 3">
                    <a:extLst>
                      <a:ext uri="{FF2B5EF4-FFF2-40B4-BE49-F238E27FC236}">
                        <a16:creationId xmlns:a16="http://schemas.microsoft.com/office/drawing/2014/main" id="{C8B67D2B-D165-1342-9446-A0E873E552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978591" y="1495219"/>
                    <a:ext cx="2018614" cy="1005612"/>
                  </a:xfrm>
                  <a:prstGeom prst="cloudCallout">
                    <a:avLst>
                      <a:gd name="adj1" fmla="val -41986"/>
                      <a:gd name="adj2" fmla="val 55920"/>
                    </a:avLst>
                  </a:prstGeom>
                  <a:blipFill>
                    <a:blip r:embed="rId18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0D8BBD4-34BC-A047-B046-AD807EE59EAB}"/>
                </a:ext>
              </a:extLst>
            </p:cNvPr>
            <p:cNvGrpSpPr/>
            <p:nvPr/>
          </p:nvGrpSpPr>
          <p:grpSpPr>
            <a:xfrm>
              <a:off x="7748249" y="1929400"/>
              <a:ext cx="537119" cy="369332"/>
              <a:chOff x="7693826" y="1925854"/>
              <a:chExt cx="537119" cy="369332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F128967-5CCE-1C4D-A413-73B47357D29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078545" y="1956781"/>
                <a:ext cx="0" cy="250280"/>
              </a:xfrm>
              <a:prstGeom prst="straightConnector1">
                <a:avLst/>
              </a:prstGeom>
              <a:ln w="28575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A41720D-C10D-1345-9E64-3151B6EC15C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30945" y="1956781"/>
                <a:ext cx="0" cy="250280"/>
              </a:xfrm>
              <a:prstGeom prst="straightConnector1">
                <a:avLst/>
              </a:prstGeom>
              <a:ln w="28575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C98B12A9-7FF6-D040-A396-37352A9F52B1}"/>
                      </a:ext>
                    </a:extLst>
                  </p:cNvPr>
                  <p:cNvSpPr txBox="1"/>
                  <p:nvPr/>
                </p:nvSpPr>
                <p:spPr>
                  <a:xfrm>
                    <a:off x="7693826" y="1925854"/>
                    <a:ext cx="376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C98B12A9-7FF6-D040-A396-37352A9F52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3826" y="1925854"/>
                    <a:ext cx="376962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DB34F7-8737-1D43-8D27-E73C091BEE4E}"/>
              </a:ext>
            </a:extLst>
          </p:cNvPr>
          <p:cNvGrpSpPr/>
          <p:nvPr/>
        </p:nvGrpSpPr>
        <p:grpSpPr>
          <a:xfrm>
            <a:off x="6385281" y="3684321"/>
            <a:ext cx="2602201" cy="2039729"/>
            <a:chOff x="5960914" y="3852385"/>
            <a:chExt cx="3024336" cy="2039729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C5895D2-27B1-4646-BAD2-29566594F2CA}"/>
                </a:ext>
              </a:extLst>
            </p:cNvPr>
            <p:cNvGrpSpPr/>
            <p:nvPr/>
          </p:nvGrpSpPr>
          <p:grpSpPr>
            <a:xfrm>
              <a:off x="5960914" y="3852385"/>
              <a:ext cx="3024336" cy="2039729"/>
              <a:chOff x="5960914" y="3852385"/>
              <a:chExt cx="3024336" cy="203972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6D840DE-219E-0B47-96C0-D937DC4B8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0914" y="4646482"/>
                <a:ext cx="1339478" cy="1245632"/>
              </a:xfrm>
              <a:prstGeom prst="rect">
                <a:avLst/>
              </a:prstGeom>
            </p:spPr>
          </p:pic>
          <p:sp>
            <p:nvSpPr>
              <p:cNvPr id="93" name="Cloud Callout 92">
                <a:extLst>
                  <a:ext uri="{FF2B5EF4-FFF2-40B4-BE49-F238E27FC236}">
                    <a16:creationId xmlns:a16="http://schemas.microsoft.com/office/drawing/2014/main" id="{5664743A-6AB7-EA42-868C-374C0082B832}"/>
                  </a:ext>
                </a:extLst>
              </p:cNvPr>
              <p:cNvSpPr/>
              <p:nvPr/>
            </p:nvSpPr>
            <p:spPr bwMode="auto">
              <a:xfrm>
                <a:off x="6680995" y="3852385"/>
                <a:ext cx="2304255" cy="989722"/>
              </a:xfrm>
              <a:prstGeom prst="cloudCallout">
                <a:avLst>
                  <a:gd name="adj1" fmla="val -43466"/>
                  <a:gd name="adj2" fmla="val 65362"/>
                </a:avLst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de-DE" sz="16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B98F32-EE0D-A947-8448-4BF44E623BD1}"/>
                  </a:ext>
                </a:extLst>
              </p:cNvPr>
              <p:cNvSpPr txBox="1"/>
              <p:nvPr/>
            </p:nvSpPr>
            <p:spPr>
              <a:xfrm>
                <a:off x="6930835" y="4008692"/>
                <a:ext cx="1970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CF2C01F-789B-1643-84EC-249AF75C8404}"/>
                </a:ext>
              </a:extLst>
            </p:cNvPr>
            <p:cNvGrpSpPr/>
            <p:nvPr/>
          </p:nvGrpSpPr>
          <p:grpSpPr>
            <a:xfrm>
              <a:off x="7558648" y="4245140"/>
              <a:ext cx="490498" cy="369332"/>
              <a:chOff x="7558648" y="4245140"/>
              <a:chExt cx="490498" cy="369332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42D90D5-04E5-244B-A7CF-CE662EB687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35610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9E92AF31-DDBD-5D49-A6CB-2BCDF790A1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9146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/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0" name="Pfeil nach unten 56">
            <a:extLst>
              <a:ext uri="{FF2B5EF4-FFF2-40B4-BE49-F238E27FC236}">
                <a16:creationId xmlns:a16="http://schemas.microsoft.com/office/drawing/2014/main" id="{C3604DBA-97FC-9F42-930A-FB6D143DE775}"/>
              </a:ext>
            </a:extLst>
          </p:cNvPr>
          <p:cNvSpPr/>
          <p:nvPr/>
        </p:nvSpPr>
        <p:spPr>
          <a:xfrm>
            <a:off x="4392217" y="2189196"/>
            <a:ext cx="399245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6">
            <a:extLst>
              <a:ext uri="{FF2B5EF4-FFF2-40B4-BE49-F238E27FC236}">
                <a16:creationId xmlns:a16="http://schemas.microsoft.com/office/drawing/2014/main" id="{30B8C365-1A68-6D4C-B183-76B440C6AEE7}"/>
              </a:ext>
            </a:extLst>
          </p:cNvPr>
          <p:cNvSpPr/>
          <p:nvPr/>
        </p:nvSpPr>
        <p:spPr>
          <a:xfrm>
            <a:off x="2941135" y="2466709"/>
            <a:ext cx="609394" cy="340560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</a:p>
        </p:txBody>
      </p:sp>
      <p:sp>
        <p:nvSpPr>
          <p:cNvPr id="35" name="Rectangle 38">
            <a:extLst>
              <a:ext uri="{FF2B5EF4-FFF2-40B4-BE49-F238E27FC236}">
                <a16:creationId xmlns:a16="http://schemas.microsoft.com/office/drawing/2014/main" id="{99CF506F-5512-D342-8A52-CFAC9C94C73A}"/>
              </a:ext>
            </a:extLst>
          </p:cNvPr>
          <p:cNvSpPr/>
          <p:nvPr/>
        </p:nvSpPr>
        <p:spPr>
          <a:xfrm>
            <a:off x="4405922" y="2466708"/>
            <a:ext cx="268150" cy="3401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6" name="Rectangle 39">
            <a:extLst>
              <a:ext uri="{FF2B5EF4-FFF2-40B4-BE49-F238E27FC236}">
                <a16:creationId xmlns:a16="http://schemas.microsoft.com/office/drawing/2014/main" id="{11704E9D-8A27-BF47-B56B-0104BFB32A3A}"/>
              </a:ext>
            </a:extLst>
          </p:cNvPr>
          <p:cNvSpPr/>
          <p:nvPr/>
        </p:nvSpPr>
        <p:spPr>
          <a:xfrm>
            <a:off x="4917932" y="2466143"/>
            <a:ext cx="562363" cy="340686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Gerade Verbindung mit Pfeil 29">
            <a:extLst>
              <a:ext uri="{FF2B5EF4-FFF2-40B4-BE49-F238E27FC236}">
                <a16:creationId xmlns:a16="http://schemas.microsoft.com/office/drawing/2014/main" id="{28363344-62B4-794E-A016-64BCA21F8266}"/>
              </a:ext>
            </a:extLst>
          </p:cNvPr>
          <p:cNvCxnSpPr/>
          <p:nvPr/>
        </p:nvCxnSpPr>
        <p:spPr>
          <a:xfrm>
            <a:off x="3521089" y="3028005"/>
            <a:ext cx="29475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31">
            <a:extLst>
              <a:ext uri="{FF2B5EF4-FFF2-40B4-BE49-F238E27FC236}">
                <a16:creationId xmlns:a16="http://schemas.microsoft.com/office/drawing/2014/main" id="{2384690E-7E7C-E14C-A182-399BB3F79F4C}"/>
              </a:ext>
            </a:extLst>
          </p:cNvPr>
          <p:cNvCxnSpPr/>
          <p:nvPr/>
        </p:nvCxnSpPr>
        <p:spPr>
          <a:xfrm>
            <a:off x="2920420" y="3034739"/>
            <a:ext cx="56759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32">
                <a:extLst>
                  <a:ext uri="{FF2B5EF4-FFF2-40B4-BE49-F238E27FC236}">
                    <a16:creationId xmlns:a16="http://schemas.microsoft.com/office/drawing/2014/main" id="{386B18A6-CF4F-3E4F-8EC1-FC4E802FEBAE}"/>
                  </a:ext>
                </a:extLst>
              </p:cNvPr>
              <p:cNvSpPr txBox="1"/>
              <p:nvPr/>
            </p:nvSpPr>
            <p:spPr>
              <a:xfrm>
                <a:off x="3078857" y="2773611"/>
                <a:ext cx="317639" cy="2765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200" b="0" i="1" baseline="-250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Textfeld 32">
                <a:extLst>
                  <a:ext uri="{FF2B5EF4-FFF2-40B4-BE49-F238E27FC236}">
                    <a16:creationId xmlns:a16="http://schemas.microsoft.com/office/drawing/2014/main" id="{386B18A6-CF4F-3E4F-8EC1-FC4E802FE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857" y="2773611"/>
                <a:ext cx="317639" cy="2765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33">
                <a:extLst>
                  <a:ext uri="{FF2B5EF4-FFF2-40B4-BE49-F238E27FC236}">
                    <a16:creationId xmlns:a16="http://schemas.microsoft.com/office/drawing/2014/main" id="{8A483529-2FB9-494D-8351-695307F74ED2}"/>
                  </a:ext>
                </a:extLst>
              </p:cNvPr>
              <p:cNvSpPr txBox="1"/>
              <p:nvPr/>
            </p:nvSpPr>
            <p:spPr>
              <a:xfrm>
                <a:off x="3501767" y="2765782"/>
                <a:ext cx="317639" cy="2765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𝑒</m:t>
                      </m:r>
                    </m:oMath>
                  </m:oMathPara>
                </a14:m>
                <a:endParaRPr lang="en-US" sz="1200" b="0" i="1" baseline="-2500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feld 33">
                <a:extLst>
                  <a:ext uri="{FF2B5EF4-FFF2-40B4-BE49-F238E27FC236}">
                    <a16:creationId xmlns:a16="http://schemas.microsoft.com/office/drawing/2014/main" id="{8A483529-2FB9-494D-8351-695307F74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767" y="2765782"/>
                <a:ext cx="317639" cy="2765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Gerade Verbindung mit Pfeil 70">
            <a:extLst>
              <a:ext uri="{FF2B5EF4-FFF2-40B4-BE49-F238E27FC236}">
                <a16:creationId xmlns:a16="http://schemas.microsoft.com/office/drawing/2014/main" id="{FF1749AB-DBEA-444F-9744-48BA15436575}"/>
              </a:ext>
            </a:extLst>
          </p:cNvPr>
          <p:cNvCxnSpPr>
            <a:cxnSpLocks/>
          </p:cNvCxnSpPr>
          <p:nvPr/>
        </p:nvCxnSpPr>
        <p:spPr>
          <a:xfrm flipV="1">
            <a:off x="2988959" y="3111947"/>
            <a:ext cx="3394090" cy="2402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38">
            <a:extLst>
              <a:ext uri="{FF2B5EF4-FFF2-40B4-BE49-F238E27FC236}">
                <a16:creationId xmlns:a16="http://schemas.microsoft.com/office/drawing/2014/main" id="{CDC66FCF-FD32-2B4A-BED5-A03ED165FFCD}"/>
              </a:ext>
            </a:extLst>
          </p:cNvPr>
          <p:cNvSpPr/>
          <p:nvPr/>
        </p:nvSpPr>
        <p:spPr>
          <a:xfrm>
            <a:off x="3541355" y="2466708"/>
            <a:ext cx="268150" cy="340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Rectangle 39">
            <a:extLst>
              <a:ext uri="{FF2B5EF4-FFF2-40B4-BE49-F238E27FC236}">
                <a16:creationId xmlns:a16="http://schemas.microsoft.com/office/drawing/2014/main" id="{68729E96-08F7-6342-8A2C-0CF031FE4572}"/>
              </a:ext>
            </a:extLst>
          </p:cNvPr>
          <p:cNvSpPr/>
          <p:nvPr/>
        </p:nvSpPr>
        <p:spPr>
          <a:xfrm>
            <a:off x="3815818" y="2466708"/>
            <a:ext cx="581978" cy="340560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  <a:endParaRPr lang="en-CA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Rectangle 38">
            <a:extLst>
              <a:ext uri="{FF2B5EF4-FFF2-40B4-BE49-F238E27FC236}">
                <a16:creationId xmlns:a16="http://schemas.microsoft.com/office/drawing/2014/main" id="{7BCB14ED-80D8-034F-A55C-118FA0CFA31B}"/>
              </a:ext>
            </a:extLst>
          </p:cNvPr>
          <p:cNvSpPr/>
          <p:nvPr/>
        </p:nvSpPr>
        <p:spPr>
          <a:xfrm>
            <a:off x="4682197" y="2465310"/>
            <a:ext cx="245636" cy="340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9" name="Rectangle 38">
            <a:extLst>
              <a:ext uri="{FF2B5EF4-FFF2-40B4-BE49-F238E27FC236}">
                <a16:creationId xmlns:a16="http://schemas.microsoft.com/office/drawing/2014/main" id="{A31E4127-F644-EA4E-98B2-F0EE45A3FDB9}"/>
              </a:ext>
            </a:extLst>
          </p:cNvPr>
          <p:cNvSpPr/>
          <p:nvPr/>
        </p:nvSpPr>
        <p:spPr>
          <a:xfrm>
            <a:off x="5479466" y="2465310"/>
            <a:ext cx="268150" cy="340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feld 71">
                <a:extLst>
                  <a:ext uri="{FF2B5EF4-FFF2-40B4-BE49-F238E27FC236}">
                    <a16:creationId xmlns:a16="http://schemas.microsoft.com/office/drawing/2014/main" id="{3F2F7E55-9E30-394D-ABAE-8CC4567588F9}"/>
                  </a:ext>
                </a:extLst>
              </p:cNvPr>
              <p:cNvSpPr txBox="1"/>
              <p:nvPr/>
            </p:nvSpPr>
            <p:spPr>
              <a:xfrm>
                <a:off x="4451451" y="2837268"/>
                <a:ext cx="306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 dirty="0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9" name="Textfeld 71">
                <a:extLst>
                  <a:ext uri="{FF2B5EF4-FFF2-40B4-BE49-F238E27FC236}">
                    <a16:creationId xmlns:a16="http://schemas.microsoft.com/office/drawing/2014/main" id="{3F2F7E55-9E30-394D-ABAE-8CC456758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451" y="2837268"/>
                <a:ext cx="306014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ectangle 39">
            <a:extLst>
              <a:ext uri="{FF2B5EF4-FFF2-40B4-BE49-F238E27FC236}">
                <a16:creationId xmlns:a16="http://schemas.microsoft.com/office/drawing/2014/main" id="{D745DA82-14FD-E946-83DB-B80199718334}"/>
              </a:ext>
            </a:extLst>
          </p:cNvPr>
          <p:cNvSpPr/>
          <p:nvPr/>
        </p:nvSpPr>
        <p:spPr>
          <a:xfrm>
            <a:off x="5746787" y="2463677"/>
            <a:ext cx="562363" cy="341753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322944-AF28-0A42-AC67-F0BD25CC890D}"/>
              </a:ext>
            </a:extLst>
          </p:cNvPr>
          <p:cNvGrpSpPr/>
          <p:nvPr/>
        </p:nvGrpSpPr>
        <p:grpSpPr>
          <a:xfrm>
            <a:off x="283862" y="2543749"/>
            <a:ext cx="1922673" cy="2533609"/>
            <a:chOff x="283862" y="2543749"/>
            <a:chExt cx="1922673" cy="253360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4928EDF-8C80-FE40-B2A4-89D50F0F3986}"/>
                </a:ext>
              </a:extLst>
            </p:cNvPr>
            <p:cNvGrpSpPr/>
            <p:nvPr/>
          </p:nvGrpSpPr>
          <p:grpSpPr>
            <a:xfrm>
              <a:off x="283862" y="2543749"/>
              <a:ext cx="1922673" cy="2533609"/>
              <a:chOff x="38083" y="2630742"/>
              <a:chExt cx="1922673" cy="2533609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D54447B8-BE3F-6E4F-A53B-B23D2BAB312B}"/>
                  </a:ext>
                </a:extLst>
              </p:cNvPr>
              <p:cNvGrpSpPr/>
              <p:nvPr/>
            </p:nvGrpSpPr>
            <p:grpSpPr>
              <a:xfrm>
                <a:off x="38083" y="3534183"/>
                <a:ext cx="1630168" cy="1630168"/>
                <a:chOff x="137648" y="2411949"/>
                <a:chExt cx="1630168" cy="1630168"/>
              </a:xfrm>
            </p:grpSpPr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9F5969AE-0FCA-6B4A-B12B-623F061B55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7648" y="2411949"/>
                  <a:ext cx="1630168" cy="1630168"/>
                </a:xfrm>
                <a:prstGeom prst="rect">
                  <a:avLst/>
                </a:prstGeom>
              </p:spPr>
            </p:pic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C5C99DA3-363F-8E4E-A056-B127B43EE7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539" y="2690376"/>
                  <a:ext cx="484906" cy="387925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Cloud Callout 93">
                    <a:extLst>
                      <a:ext uri="{FF2B5EF4-FFF2-40B4-BE49-F238E27FC236}">
                        <a16:creationId xmlns:a16="http://schemas.microsoft.com/office/drawing/2014/main" id="{2FC455E3-A07F-964B-946C-478AFF657E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1884" y="2630742"/>
                    <a:ext cx="1738872" cy="990839"/>
                  </a:xfrm>
                  <a:prstGeom prst="cloudCallout">
                    <a:avLst>
                      <a:gd name="adj1" fmla="val -13649"/>
                      <a:gd name="adj2" fmla="val 87702"/>
                    </a:avLst>
                  </a:prstGeom>
                  <a:noFill/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Tx/>
                      <a:buSzTx/>
                      <a:buFont typeface="Wingdings" pitchFamily="2" charset="2"/>
                      <a:buNone/>
                      <a:tabLst/>
                    </a:pPr>
                    <a:r>
                      <a:rPr lang="en-US" dirty="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rPr>
                      <a:t>     </a:t>
                    </a:r>
                  </a:p>
                </p:txBody>
              </p:sp>
            </mc:Choice>
            <mc:Fallback xmlns="">
              <p:sp>
                <p:nvSpPr>
                  <p:cNvPr id="95" name="Cloud Callout 94">
                    <a:extLst>
                      <a:ext uri="{FF2B5EF4-FFF2-40B4-BE49-F238E27FC236}">
                        <a16:creationId xmlns:a16="http://schemas.microsoft.com/office/drawing/2014/main" id="{0DA18BB3-F737-3547-81D3-F2E509C8D9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21884" y="2630742"/>
                    <a:ext cx="1738872" cy="990839"/>
                  </a:xfrm>
                  <a:prstGeom prst="cloudCallout">
                    <a:avLst>
                      <a:gd name="adj1" fmla="val -13649"/>
                      <a:gd name="adj2" fmla="val 87702"/>
                    </a:avLst>
                  </a:prstGeom>
                  <a:blipFill>
                    <a:blip r:embed="rId9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4211DE3-9590-8D47-99EB-BEF078554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361395" y="3110644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B8E7ACC7-96D2-CA4D-8C51-9AB088E067E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05411" y="3127713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0326B1B-A209-BF44-A9B2-D6114F84FBE2}"/>
                </a:ext>
              </a:extLst>
            </p:cNvPr>
            <p:cNvSpPr txBox="1"/>
            <p:nvPr/>
          </p:nvSpPr>
          <p:spPr>
            <a:xfrm>
              <a:off x="930499" y="2689451"/>
              <a:ext cx="811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Both?!!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956DD337-3797-5D4F-8187-D6467354672E}"/>
                    </a:ext>
                  </a:extLst>
                </p:cNvPr>
                <p:cNvSpPr txBox="1"/>
                <p:nvPr/>
              </p:nvSpPr>
              <p:spPr>
                <a:xfrm>
                  <a:off x="971600" y="3068187"/>
                  <a:ext cx="4282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956DD337-3797-5D4F-8187-D64673546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600" y="3068187"/>
                  <a:ext cx="428258" cy="369332"/>
                </a:xfrm>
                <a:prstGeom prst="rect">
                  <a:avLst/>
                </a:prstGeom>
                <a:blipFill>
                  <a:blip r:embed="rId2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32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08/07/2018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(Successful, Empty, </a:t>
            </a:r>
            <a:r>
              <a:rPr lang="en-US" sz="1400" b="1" dirty="0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Collided</a:t>
            </a:r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14">
            <a:extLst>
              <a:ext uri="{FF2B5EF4-FFF2-40B4-BE49-F238E27FC236}">
                <a16:creationId xmlns:a16="http://schemas.microsoft.com/office/drawing/2014/main" id="{76897990-D8F7-6F4F-9429-758DC68191CF}"/>
              </a:ext>
            </a:extLst>
          </p:cNvPr>
          <p:cNvCxnSpPr/>
          <p:nvPr/>
        </p:nvCxnSpPr>
        <p:spPr>
          <a:xfrm>
            <a:off x="2355825" y="2750434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/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𝑵</m:t>
                        </m:r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m:rPr>
                        <m:nor/>
                      </m:rP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400" b="1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𝑵</m:t>
                        </m:r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  <m: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1400" b="1" dirty="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Gerade Verbindung mit Pfeil 17">
            <a:extLst>
              <a:ext uri="{FF2B5EF4-FFF2-40B4-BE49-F238E27FC236}">
                <a16:creationId xmlns:a16="http://schemas.microsoft.com/office/drawing/2014/main" id="{51D0D09D-7DC3-AC4C-A85B-4A9470ACF54C}"/>
              </a:ext>
            </a:extLst>
          </p:cNvPr>
          <p:cNvCxnSpPr>
            <a:cxnSpLocks/>
            <a:stCxn id="87" idx="1"/>
          </p:cNvCxnSpPr>
          <p:nvPr/>
        </p:nvCxnSpPr>
        <p:spPr>
          <a:xfrm flipH="1" flipV="1">
            <a:off x="827584" y="3398692"/>
            <a:ext cx="265407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Ellipse 33">
            <a:extLst>
              <a:ext uri="{FF2B5EF4-FFF2-40B4-BE49-F238E27FC236}">
                <a16:creationId xmlns:a16="http://schemas.microsoft.com/office/drawing/2014/main" id="{46D4DEAA-C5EC-254F-8013-4FC907F64CDD}"/>
              </a:ext>
            </a:extLst>
          </p:cNvPr>
          <p:cNvSpPr/>
          <p:nvPr/>
        </p:nvSpPr>
        <p:spPr>
          <a:xfrm>
            <a:off x="94404" y="3187973"/>
            <a:ext cx="722659" cy="4188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End</a:t>
            </a:r>
            <a:endParaRPr lang="en-US" sz="1400" b="1" dirty="0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90" name="Textfeld 2">
            <a:extLst>
              <a:ext uri="{FF2B5EF4-FFF2-40B4-BE49-F238E27FC236}">
                <a16:creationId xmlns:a16="http://schemas.microsoft.com/office/drawing/2014/main" id="{C02ACD0D-D919-494E-B7B5-3CCA1972682C}"/>
              </a:ext>
            </a:extLst>
          </p:cNvPr>
          <p:cNvSpPr txBox="1"/>
          <p:nvPr/>
        </p:nvSpPr>
        <p:spPr>
          <a:xfrm>
            <a:off x="924583" y="2997575"/>
            <a:ext cx="42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</a:rPr>
              <a:t>yes</a:t>
            </a:r>
          </a:p>
        </p:txBody>
      </p:sp>
      <p:sp>
        <p:nvSpPr>
          <p:cNvPr id="91" name="Textfeld 16">
            <a:extLst>
              <a:ext uri="{FF2B5EF4-FFF2-40B4-BE49-F238E27FC236}">
                <a16:creationId xmlns:a16="http://schemas.microsoft.com/office/drawing/2014/main" id="{36C17AB1-07AB-3E40-A2ED-E7FA30DAA2DB}"/>
              </a:ext>
            </a:extLst>
          </p:cNvPr>
          <p:cNvSpPr txBox="1"/>
          <p:nvPr/>
        </p:nvSpPr>
        <p:spPr>
          <a:xfrm>
            <a:off x="1870268" y="385104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</a:rPr>
              <a:t>No</a:t>
            </a:r>
          </a:p>
        </p:txBody>
      </p:sp>
      <p:cxnSp>
        <p:nvCxnSpPr>
          <p:cNvPr id="92" name="Gerade Verbindung mit Pfeil 14">
            <a:extLst>
              <a:ext uri="{FF2B5EF4-FFF2-40B4-BE49-F238E27FC236}">
                <a16:creationId xmlns:a16="http://schemas.microsoft.com/office/drawing/2014/main" id="{0AE3363C-D0F3-C041-BD93-AA563B0198B4}"/>
              </a:ext>
            </a:extLst>
          </p:cNvPr>
          <p:cNvCxnSpPr>
            <a:cxnSpLocks/>
          </p:cNvCxnSpPr>
          <p:nvPr/>
        </p:nvCxnSpPr>
        <p:spPr>
          <a:xfrm>
            <a:off x="2337826" y="3825923"/>
            <a:ext cx="0" cy="4521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hteck 20">
            <a:extLst>
              <a:ext uri="{FF2B5EF4-FFF2-40B4-BE49-F238E27FC236}">
                <a16:creationId xmlns:a16="http://schemas.microsoft.com/office/drawing/2014/main" id="{3E6119AC-AE4B-D54A-BB76-1E1FF451BBBD}"/>
              </a:ext>
            </a:extLst>
          </p:cNvPr>
          <p:cNvSpPr/>
          <p:nvPr/>
        </p:nvSpPr>
        <p:spPr>
          <a:xfrm>
            <a:off x="894839" y="4273920"/>
            <a:ext cx="2927206" cy="5046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DF0FC8B-A24B-3747-A481-F72E2329AA67}"/>
              </a:ext>
            </a:extLst>
          </p:cNvPr>
          <p:cNvGrpSpPr/>
          <p:nvPr/>
        </p:nvGrpSpPr>
        <p:grpSpPr>
          <a:xfrm>
            <a:off x="2337826" y="1983018"/>
            <a:ext cx="1707506" cy="3246182"/>
            <a:chOff x="2337826" y="1983018"/>
            <a:chExt cx="1707506" cy="2572842"/>
          </a:xfrm>
        </p:grpSpPr>
        <p:cxnSp>
          <p:nvCxnSpPr>
            <p:cNvPr id="94" name="Gerade Verbindung mit Pfeil 31">
              <a:extLst>
                <a:ext uri="{FF2B5EF4-FFF2-40B4-BE49-F238E27FC236}">
                  <a16:creationId xmlns:a16="http://schemas.microsoft.com/office/drawing/2014/main" id="{221D98BA-93CE-5846-AA8C-98C2C009D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7826" y="1983018"/>
              <a:ext cx="17075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89">
              <a:extLst>
                <a:ext uri="{FF2B5EF4-FFF2-40B4-BE49-F238E27FC236}">
                  <a16:creationId xmlns:a16="http://schemas.microsoft.com/office/drawing/2014/main" id="{90A7B638-630A-254B-99E1-1C2766474BC7}"/>
                </a:ext>
              </a:extLst>
            </p:cNvPr>
            <p:cNvCxnSpPr>
              <a:cxnSpLocks/>
            </p:cNvCxnSpPr>
            <p:nvPr/>
          </p:nvCxnSpPr>
          <p:spPr>
            <a:xfrm>
              <a:off x="3838621" y="4555860"/>
              <a:ext cx="20671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25">
              <a:extLst>
                <a:ext uri="{FF2B5EF4-FFF2-40B4-BE49-F238E27FC236}">
                  <a16:creationId xmlns:a16="http://schemas.microsoft.com/office/drawing/2014/main" id="{6C96D21B-BBA4-CE4D-8080-F4A79E623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5332" y="1983018"/>
              <a:ext cx="0" cy="257284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 dirty="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B1FDD714-FE9B-C240-AEFC-60B343CBF52B}"/>
              </a:ext>
            </a:extLst>
          </p:cNvPr>
          <p:cNvSpPr txBox="1"/>
          <p:nvPr/>
        </p:nvSpPr>
        <p:spPr>
          <a:xfrm>
            <a:off x="2483768" y="5822938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[**]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D.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Donno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, L.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Tarricone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2012.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F3F9CEF-770F-3949-989C-B87744DD6403}"/>
              </a:ext>
            </a:extLst>
          </p:cNvPr>
          <p:cNvSpPr txBox="1"/>
          <p:nvPr/>
        </p:nvSpPr>
        <p:spPr>
          <a:xfrm>
            <a:off x="434334" y="5822936"/>
            <a:ext cx="2049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[*]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J.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Alcaraz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, J. Vales-Alonso 2013.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hteck 20">
                <a:extLst>
                  <a:ext uri="{FF2B5EF4-FFF2-40B4-BE49-F238E27FC236}">
                    <a16:creationId xmlns:a16="http://schemas.microsoft.com/office/drawing/2014/main" id="{6F49FA3F-80B1-6249-9731-0B054095EB2D}"/>
                  </a:ext>
                </a:extLst>
              </p:cNvPr>
              <p:cNvSpPr/>
              <p:nvPr/>
            </p:nvSpPr>
            <p:spPr>
              <a:xfrm>
                <a:off x="894839" y="4992053"/>
                <a:ext cx="2927206" cy="50462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Estimated number of tags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𝒏</m:t>
                    </m:r>
                  </m:oMath>
                </a14:m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Optimize the next frame length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𝑳</m:t>
                    </m:r>
                    <m:r>
                      <a:rPr lang="en-US" sz="1300" b="1" i="1" baseline="-25000" err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𝒐𝒑𝒕</m:t>
                    </m:r>
                  </m:oMath>
                </a14:m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0" name="Rechteck 20">
                <a:extLst>
                  <a:ext uri="{FF2B5EF4-FFF2-40B4-BE49-F238E27FC236}">
                    <a16:creationId xmlns:a16="http://schemas.microsoft.com/office/drawing/2014/main" id="{6F49FA3F-80B1-6249-9731-0B054095EB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4992053"/>
                <a:ext cx="2927206" cy="504626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Gerade Verbindung mit Pfeil 14">
            <a:extLst>
              <a:ext uri="{FF2B5EF4-FFF2-40B4-BE49-F238E27FC236}">
                <a16:creationId xmlns:a16="http://schemas.microsoft.com/office/drawing/2014/main" id="{56178E70-5180-3E4A-AF18-01FD9D48913B}"/>
              </a:ext>
            </a:extLst>
          </p:cNvPr>
          <p:cNvCxnSpPr/>
          <p:nvPr/>
        </p:nvCxnSpPr>
        <p:spPr>
          <a:xfrm>
            <a:off x="2347792" y="4778546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feld 1">
                <a:extLst>
                  <a:ext uri="{FF2B5EF4-FFF2-40B4-BE49-F238E27FC236}">
                    <a16:creationId xmlns:a16="http://schemas.microsoft.com/office/drawing/2014/main" id="{CF03F4AB-0690-D147-B5CB-26BF76F8AF6D}"/>
                  </a:ext>
                </a:extLst>
              </p:cNvPr>
              <p:cNvSpPr txBox="1"/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chemeClr val="tx1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feld 1">
                <a:extLst>
                  <a:ext uri="{FF2B5EF4-FFF2-40B4-BE49-F238E27FC236}">
                    <a16:creationId xmlns:a16="http://schemas.microsoft.com/office/drawing/2014/main" id="{CF03F4AB-0690-D147-B5CB-26BF76F8A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68BE470-FDCF-5343-9104-F30BBA9EE118}"/>
              </a:ext>
            </a:extLst>
          </p:cNvPr>
          <p:cNvGrpSpPr/>
          <p:nvPr/>
        </p:nvGrpSpPr>
        <p:grpSpPr>
          <a:xfrm>
            <a:off x="4860032" y="1495561"/>
            <a:ext cx="3934328" cy="1501391"/>
            <a:chOff x="4860032" y="1495561"/>
            <a:chExt cx="3934328" cy="150139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2B50A36-9C38-F842-8BE3-AF444A1C7614}"/>
                </a:ext>
              </a:extLst>
            </p:cNvPr>
            <p:cNvGrpSpPr/>
            <p:nvPr/>
          </p:nvGrpSpPr>
          <p:grpSpPr>
            <a:xfrm>
              <a:off x="4860032" y="1495561"/>
              <a:ext cx="3934328" cy="571935"/>
              <a:chOff x="1790353" y="1340768"/>
              <a:chExt cx="3934328" cy="571935"/>
            </a:xfrm>
          </p:grpSpPr>
          <p:grpSp>
            <p:nvGrpSpPr>
              <p:cNvPr id="104" name="Group 9">
                <a:extLst>
                  <a:ext uri="{FF2B5EF4-FFF2-40B4-BE49-F238E27FC236}">
                    <a16:creationId xmlns:a16="http://schemas.microsoft.com/office/drawing/2014/main" id="{97E04E4C-D0F5-E24C-B231-6BE1C0651C59}"/>
                  </a:ext>
                </a:extLst>
              </p:cNvPr>
              <p:cNvGrpSpPr/>
              <p:nvPr/>
            </p:nvGrpSpPr>
            <p:grpSpPr>
              <a:xfrm>
                <a:off x="1825397" y="1340768"/>
                <a:ext cx="3899284" cy="345213"/>
                <a:chOff x="5004048" y="1484784"/>
                <a:chExt cx="2160240" cy="360040"/>
              </a:xfrm>
            </p:grpSpPr>
            <p:sp>
              <p:nvSpPr>
                <p:cNvPr id="113" name="Rectangle 4">
                  <a:extLst>
                    <a:ext uri="{FF2B5EF4-FFF2-40B4-BE49-F238E27FC236}">
                      <a16:creationId xmlns:a16="http://schemas.microsoft.com/office/drawing/2014/main" id="{1E27ED18-C1C5-0044-9539-E5A47B3772EF}"/>
                    </a:ext>
                  </a:extLst>
                </p:cNvPr>
                <p:cNvSpPr/>
                <p:nvPr/>
              </p:nvSpPr>
              <p:spPr>
                <a:xfrm>
                  <a:off x="500404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4" name="Rectangle 29">
                  <a:extLst>
                    <a:ext uri="{FF2B5EF4-FFF2-40B4-BE49-F238E27FC236}">
                      <a16:creationId xmlns:a16="http://schemas.microsoft.com/office/drawing/2014/main" id="{DBB3FAE7-1A9A-FF4C-A811-61B6BF5754AD}"/>
                    </a:ext>
                  </a:extLst>
                </p:cNvPr>
                <p:cNvSpPr/>
                <p:nvPr/>
              </p:nvSpPr>
              <p:spPr>
                <a:xfrm>
                  <a:off x="536408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5" name="Rectangle 30">
                  <a:extLst>
                    <a:ext uri="{FF2B5EF4-FFF2-40B4-BE49-F238E27FC236}">
                      <a16:creationId xmlns:a16="http://schemas.microsoft.com/office/drawing/2014/main" id="{656B1DA9-5DD6-C24A-83ED-87D7B2B2F68A}"/>
                    </a:ext>
                  </a:extLst>
                </p:cNvPr>
                <p:cNvSpPr/>
                <p:nvPr/>
              </p:nvSpPr>
              <p:spPr>
                <a:xfrm>
                  <a:off x="5724128" y="1484784"/>
                  <a:ext cx="360040" cy="36004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6" name="Rectangle 31">
                  <a:extLst>
                    <a:ext uri="{FF2B5EF4-FFF2-40B4-BE49-F238E27FC236}">
                      <a16:creationId xmlns:a16="http://schemas.microsoft.com/office/drawing/2014/main" id="{F5F8BA07-4460-D445-99D5-882012E6DDE4}"/>
                    </a:ext>
                  </a:extLst>
                </p:cNvPr>
                <p:cNvSpPr/>
                <p:nvPr/>
              </p:nvSpPr>
              <p:spPr>
                <a:xfrm>
                  <a:off x="608416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7" name="Rectangle 32">
                  <a:extLst>
                    <a:ext uri="{FF2B5EF4-FFF2-40B4-BE49-F238E27FC236}">
                      <a16:creationId xmlns:a16="http://schemas.microsoft.com/office/drawing/2014/main" id="{363E1305-5904-C24A-A792-5A74FEAE7DA4}"/>
                    </a:ext>
                  </a:extLst>
                </p:cNvPr>
                <p:cNvSpPr/>
                <p:nvPr/>
              </p:nvSpPr>
              <p:spPr>
                <a:xfrm>
                  <a:off x="644420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8" name="Rectangle 33">
                  <a:extLst>
                    <a:ext uri="{FF2B5EF4-FFF2-40B4-BE49-F238E27FC236}">
                      <a16:creationId xmlns:a16="http://schemas.microsoft.com/office/drawing/2014/main" id="{F4FB98DA-AECA-564F-ABFA-D540BAA6E87A}"/>
                    </a:ext>
                  </a:extLst>
                </p:cNvPr>
                <p:cNvSpPr/>
                <p:nvPr/>
              </p:nvSpPr>
              <p:spPr>
                <a:xfrm>
                  <a:off x="680424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5" name="Gerade Verbindung mit Pfeil 36">
                <a:extLst>
                  <a:ext uri="{FF2B5EF4-FFF2-40B4-BE49-F238E27FC236}">
                    <a16:creationId xmlns:a16="http://schemas.microsoft.com/office/drawing/2014/main" id="{8B865D60-D001-EF4A-A2E6-D3402F0C4433}"/>
                  </a:ext>
                </a:extLst>
              </p:cNvPr>
              <p:cNvCxnSpPr/>
              <p:nvPr/>
            </p:nvCxnSpPr>
            <p:spPr>
              <a:xfrm>
                <a:off x="1790353" y="1875958"/>
                <a:ext cx="68492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feld 37">
                    <a:extLst>
                      <a:ext uri="{FF2B5EF4-FFF2-40B4-BE49-F238E27FC236}">
                        <a16:creationId xmlns:a16="http://schemas.microsoft.com/office/drawing/2014/main" id="{1F9B3AB5-9890-9344-9E7B-9DAF64B86786}"/>
                      </a:ext>
                    </a:extLst>
                  </p:cNvPr>
                  <p:cNvSpPr txBox="1"/>
                  <p:nvPr/>
                </p:nvSpPr>
                <p:spPr>
                  <a:xfrm>
                    <a:off x="1967160" y="1636170"/>
                    <a:ext cx="317639" cy="276533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𝑠𝑙𝑜𝑡</m:t>
                          </m:r>
                        </m:oMath>
                      </m:oMathPara>
                    </a14:m>
                    <a:endParaRPr lang="en-US" sz="1200" b="0" i="1" baseline="-25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6" name="Textfeld 37">
                    <a:extLst>
                      <a:ext uri="{FF2B5EF4-FFF2-40B4-BE49-F238E27FC236}">
                        <a16:creationId xmlns:a16="http://schemas.microsoft.com/office/drawing/2014/main" id="{1F9B3AB5-9890-9344-9E7B-9DAF64B867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7160" y="1636170"/>
                    <a:ext cx="317639" cy="27653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7" name="Gerade Verbindung mit Pfeil 38">
                <a:extLst>
                  <a:ext uri="{FF2B5EF4-FFF2-40B4-BE49-F238E27FC236}">
                    <a16:creationId xmlns:a16="http://schemas.microsoft.com/office/drawing/2014/main" id="{5BC9C3DF-9CE7-6B4F-9C0E-25ECCE8182FB}"/>
                  </a:ext>
                </a:extLst>
              </p:cNvPr>
              <p:cNvCxnSpPr/>
              <p:nvPr/>
            </p:nvCxnSpPr>
            <p:spPr>
              <a:xfrm>
                <a:off x="2462905" y="1879084"/>
                <a:ext cx="68492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feld 39">
                    <a:extLst>
                      <a:ext uri="{FF2B5EF4-FFF2-40B4-BE49-F238E27FC236}">
                        <a16:creationId xmlns:a16="http://schemas.microsoft.com/office/drawing/2014/main" id="{D086969D-2881-EA42-8BF7-3E8B1B658BAF}"/>
                      </a:ext>
                    </a:extLst>
                  </p:cNvPr>
                  <p:cNvSpPr txBox="1"/>
                  <p:nvPr/>
                </p:nvSpPr>
                <p:spPr>
                  <a:xfrm>
                    <a:off x="2639712" y="1628914"/>
                    <a:ext cx="317639" cy="276533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𝑠𝑙𝑜𝑡</m:t>
                          </m:r>
                        </m:oMath>
                      </m:oMathPara>
                    </a14:m>
                    <a:endParaRPr lang="en-US" sz="1200" b="0" i="1" baseline="-25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8" name="Textfeld 39">
                    <a:extLst>
                      <a:ext uri="{FF2B5EF4-FFF2-40B4-BE49-F238E27FC236}">
                        <a16:creationId xmlns:a16="http://schemas.microsoft.com/office/drawing/2014/main" id="{D086969D-2881-EA42-8BF7-3E8B1B658B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9712" y="1628914"/>
                    <a:ext cx="317639" cy="2765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9" name="Gerade Verbindung mit Pfeil 40">
                <a:extLst>
                  <a:ext uri="{FF2B5EF4-FFF2-40B4-BE49-F238E27FC236}">
                    <a16:creationId xmlns:a16="http://schemas.microsoft.com/office/drawing/2014/main" id="{95D999B9-2CD1-DB4C-8C90-5C3F9110D339}"/>
                  </a:ext>
                </a:extLst>
              </p:cNvPr>
              <p:cNvCxnSpPr/>
              <p:nvPr/>
            </p:nvCxnSpPr>
            <p:spPr>
              <a:xfrm>
                <a:off x="3144729" y="1879088"/>
                <a:ext cx="68492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feld 41">
                    <a:extLst>
                      <a:ext uri="{FF2B5EF4-FFF2-40B4-BE49-F238E27FC236}">
                        <a16:creationId xmlns:a16="http://schemas.microsoft.com/office/drawing/2014/main" id="{F1D971DE-F16D-1242-9E1B-CB9B6A033759}"/>
                      </a:ext>
                    </a:extLst>
                  </p:cNvPr>
                  <p:cNvSpPr txBox="1"/>
                  <p:nvPr/>
                </p:nvSpPr>
                <p:spPr>
                  <a:xfrm>
                    <a:off x="3321533" y="1631461"/>
                    <a:ext cx="317639" cy="276533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𝑠𝑙𝑜𝑡</m:t>
                          </m:r>
                        </m:oMath>
                      </m:oMathPara>
                    </a14:m>
                    <a:endParaRPr lang="en-US" sz="1200" b="0" i="1" baseline="-25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0" name="Textfeld 41">
                    <a:extLst>
                      <a:ext uri="{FF2B5EF4-FFF2-40B4-BE49-F238E27FC236}">
                        <a16:creationId xmlns:a16="http://schemas.microsoft.com/office/drawing/2014/main" id="{F1D971DE-F16D-1242-9E1B-CB9B6A033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1533" y="1631461"/>
                    <a:ext cx="317639" cy="27653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0" name="Pfeil nach unten 56">
              <a:extLst>
                <a:ext uri="{FF2B5EF4-FFF2-40B4-BE49-F238E27FC236}">
                  <a16:creationId xmlns:a16="http://schemas.microsoft.com/office/drawing/2014/main" id="{B3051735-2189-A241-8F0A-C384018BCECE}"/>
                </a:ext>
              </a:extLst>
            </p:cNvPr>
            <p:cNvSpPr/>
            <p:nvPr/>
          </p:nvSpPr>
          <p:spPr>
            <a:xfrm>
              <a:off x="6591360" y="2084365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Gerade Verbindung mit Pfeil 29">
              <a:extLst>
                <a:ext uri="{FF2B5EF4-FFF2-40B4-BE49-F238E27FC236}">
                  <a16:creationId xmlns:a16="http://schemas.microsoft.com/office/drawing/2014/main" id="{0975367E-8161-8B43-9C02-A291B4E60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5366" y="2972862"/>
              <a:ext cx="425080" cy="19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31">
              <a:extLst>
                <a:ext uri="{FF2B5EF4-FFF2-40B4-BE49-F238E27FC236}">
                  <a16:creationId xmlns:a16="http://schemas.microsoft.com/office/drawing/2014/main" id="{76CB2B27-9CB7-A842-B986-1D36ADC79F94}"/>
                </a:ext>
              </a:extLst>
            </p:cNvPr>
            <p:cNvCxnSpPr/>
            <p:nvPr/>
          </p:nvCxnSpPr>
          <p:spPr>
            <a:xfrm>
              <a:off x="5424697" y="2981548"/>
              <a:ext cx="56759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feld 32">
                  <a:extLst>
                    <a:ext uri="{FF2B5EF4-FFF2-40B4-BE49-F238E27FC236}">
                      <a16:creationId xmlns:a16="http://schemas.microsoft.com/office/drawing/2014/main" id="{31C22455-2A54-9F4D-B502-D32FD03DD57E}"/>
                    </a:ext>
                  </a:extLst>
                </p:cNvPr>
                <p:cNvSpPr txBox="1"/>
                <p:nvPr/>
              </p:nvSpPr>
              <p:spPr>
                <a:xfrm>
                  <a:off x="5583134" y="2720420"/>
                  <a:ext cx="317639" cy="276532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200" b="0" i="1" baseline="-2500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200" b="0" i="1" baseline="-25000" dirty="0">
                    <a:solidFill>
                      <a:schemeClr val="tx2">
                        <a:lumMod val="50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7" name="Textfeld 32">
                  <a:extLst>
                    <a:ext uri="{FF2B5EF4-FFF2-40B4-BE49-F238E27FC236}">
                      <a16:creationId xmlns:a16="http://schemas.microsoft.com/office/drawing/2014/main" id="{31C22455-2A54-9F4D-B502-D32FD03DD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134" y="2720420"/>
                  <a:ext cx="317639" cy="2765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feld 33">
                  <a:extLst>
                    <a:ext uri="{FF2B5EF4-FFF2-40B4-BE49-F238E27FC236}">
                      <a16:creationId xmlns:a16="http://schemas.microsoft.com/office/drawing/2014/main" id="{FE841757-1248-FB47-9FA4-E480B81983DE}"/>
                    </a:ext>
                  </a:extLst>
                </p:cNvPr>
                <p:cNvSpPr txBox="1"/>
                <p:nvPr/>
              </p:nvSpPr>
              <p:spPr>
                <a:xfrm>
                  <a:off x="6086466" y="2712591"/>
                  <a:ext cx="317639" cy="276532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200" b="0" i="1" baseline="-2500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sz="1200" b="0" i="1" baseline="-250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8" name="Textfeld 33">
                  <a:extLst>
                    <a:ext uri="{FF2B5EF4-FFF2-40B4-BE49-F238E27FC236}">
                      <a16:creationId xmlns:a16="http://schemas.microsoft.com/office/drawing/2014/main" id="{FE841757-1248-FB47-9FA4-E480B81983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466" y="2712591"/>
                  <a:ext cx="317639" cy="2765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3" name="Rectangle 4">
              <a:extLst>
                <a:ext uri="{FF2B5EF4-FFF2-40B4-BE49-F238E27FC236}">
                  <a16:creationId xmlns:a16="http://schemas.microsoft.com/office/drawing/2014/main" id="{73BC9190-1D1E-EE4C-8A08-7663B6807E64}"/>
                </a:ext>
              </a:extLst>
            </p:cNvPr>
            <p:cNvSpPr/>
            <p:nvPr/>
          </p:nvSpPr>
          <p:spPr>
            <a:xfrm>
              <a:off x="5398295" y="2382347"/>
              <a:ext cx="649881" cy="34521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4" name="Rectangle 29">
              <a:extLst>
                <a:ext uri="{FF2B5EF4-FFF2-40B4-BE49-F238E27FC236}">
                  <a16:creationId xmlns:a16="http://schemas.microsoft.com/office/drawing/2014/main" id="{F9619E9D-4DFB-1643-AF14-42FAA50D5004}"/>
                </a:ext>
              </a:extLst>
            </p:cNvPr>
            <p:cNvSpPr/>
            <p:nvPr/>
          </p:nvSpPr>
          <p:spPr>
            <a:xfrm>
              <a:off x="6048177" y="2382347"/>
              <a:ext cx="437852" cy="3452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5" name="Rectangle 30">
              <a:extLst>
                <a:ext uri="{FF2B5EF4-FFF2-40B4-BE49-F238E27FC236}">
                  <a16:creationId xmlns:a16="http://schemas.microsoft.com/office/drawing/2014/main" id="{48ED5145-702F-CF40-B9CB-572B708F8688}"/>
                </a:ext>
              </a:extLst>
            </p:cNvPr>
            <p:cNvSpPr/>
            <p:nvPr/>
          </p:nvSpPr>
          <p:spPr>
            <a:xfrm>
              <a:off x="6486028" y="2382347"/>
              <a:ext cx="212027" cy="3452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6" name="Rectangle 31">
              <a:extLst>
                <a:ext uri="{FF2B5EF4-FFF2-40B4-BE49-F238E27FC236}">
                  <a16:creationId xmlns:a16="http://schemas.microsoft.com/office/drawing/2014/main" id="{01AFD36A-6073-F74F-BB78-7FA8E8DCDA30}"/>
                </a:ext>
              </a:extLst>
            </p:cNvPr>
            <p:cNvSpPr/>
            <p:nvPr/>
          </p:nvSpPr>
          <p:spPr>
            <a:xfrm>
              <a:off x="6698057" y="2382347"/>
              <a:ext cx="396522" cy="3452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7" name="Rectangle 32">
              <a:extLst>
                <a:ext uri="{FF2B5EF4-FFF2-40B4-BE49-F238E27FC236}">
                  <a16:creationId xmlns:a16="http://schemas.microsoft.com/office/drawing/2014/main" id="{47DC2901-B5FA-4B47-9B6A-F0E4D10295C5}"/>
                </a:ext>
              </a:extLst>
            </p:cNvPr>
            <p:cNvSpPr/>
            <p:nvPr/>
          </p:nvSpPr>
          <p:spPr>
            <a:xfrm>
              <a:off x="7107067" y="2382347"/>
              <a:ext cx="418588" cy="3452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D54504B7-6982-7442-AAD8-15A9D23B7597}"/>
                </a:ext>
              </a:extLst>
            </p:cNvPr>
            <p:cNvSpPr/>
            <p:nvPr/>
          </p:nvSpPr>
          <p:spPr>
            <a:xfrm>
              <a:off x="7525654" y="2382347"/>
              <a:ext cx="649881" cy="34521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69" name="Gerade Verbindung mit Pfeil 29">
              <a:extLst>
                <a:ext uri="{FF2B5EF4-FFF2-40B4-BE49-F238E27FC236}">
                  <a16:creationId xmlns:a16="http://schemas.microsoft.com/office/drawing/2014/main" id="{4818E53A-B5A4-1F49-A872-3734F8647C3A}"/>
                </a:ext>
              </a:extLst>
            </p:cNvPr>
            <p:cNvCxnSpPr/>
            <p:nvPr/>
          </p:nvCxnSpPr>
          <p:spPr>
            <a:xfrm>
              <a:off x="6469768" y="2972862"/>
              <a:ext cx="29475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feld 33">
                  <a:extLst>
                    <a:ext uri="{FF2B5EF4-FFF2-40B4-BE49-F238E27FC236}">
                      <a16:creationId xmlns:a16="http://schemas.microsoft.com/office/drawing/2014/main" id="{5307B568-DCE5-314F-BEB5-0F91F90C2DB0}"/>
                    </a:ext>
                  </a:extLst>
                </p:cNvPr>
                <p:cNvSpPr txBox="1"/>
                <p:nvPr/>
              </p:nvSpPr>
              <p:spPr>
                <a:xfrm>
                  <a:off x="6450446" y="2710639"/>
                  <a:ext cx="317639" cy="276532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𝑒</m:t>
                        </m:r>
                      </m:oMath>
                    </m:oMathPara>
                  </a14:m>
                  <a:endParaRPr lang="en-US" sz="1200" b="0" i="1" baseline="-250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0" name="Textfeld 33">
                  <a:extLst>
                    <a:ext uri="{FF2B5EF4-FFF2-40B4-BE49-F238E27FC236}">
                      <a16:creationId xmlns:a16="http://schemas.microsoft.com/office/drawing/2014/main" id="{5307B568-DCE5-314F-BEB5-0F91F90C2D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446" y="2710639"/>
                  <a:ext cx="317639" cy="2765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0ED293C-C2D3-8149-AB0A-7BA938DFF3EC}"/>
              </a:ext>
            </a:extLst>
          </p:cNvPr>
          <p:cNvSpPr txBox="1"/>
          <p:nvPr/>
        </p:nvSpPr>
        <p:spPr>
          <a:xfrm>
            <a:off x="4765924" y="1130685"/>
            <a:ext cx="152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Time Aware 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[*]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BD6B15F-34A0-B544-927C-9671A59ADB9B}"/>
              </a:ext>
            </a:extLst>
          </p:cNvPr>
          <p:cNvSpPr txBox="1"/>
          <p:nvPr/>
        </p:nvSpPr>
        <p:spPr>
          <a:xfrm>
            <a:off x="4765264" y="3717032"/>
            <a:ext cx="216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[**]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7" name="Group 9">
            <a:extLst>
              <a:ext uri="{FF2B5EF4-FFF2-40B4-BE49-F238E27FC236}">
                <a16:creationId xmlns:a16="http://schemas.microsoft.com/office/drawing/2014/main" id="{94FC9370-1998-5644-AD12-13C6E1B62AEE}"/>
              </a:ext>
            </a:extLst>
          </p:cNvPr>
          <p:cNvGrpSpPr/>
          <p:nvPr/>
        </p:nvGrpSpPr>
        <p:grpSpPr>
          <a:xfrm>
            <a:off x="4815115" y="4201597"/>
            <a:ext cx="3899284" cy="345213"/>
            <a:chOff x="5004048" y="1484784"/>
            <a:chExt cx="2160240" cy="360040"/>
          </a:xfrm>
        </p:grpSpPr>
        <p:sp>
          <p:nvSpPr>
            <p:cNvPr id="194" name="Rectangle 4">
              <a:extLst>
                <a:ext uri="{FF2B5EF4-FFF2-40B4-BE49-F238E27FC236}">
                  <a16:creationId xmlns:a16="http://schemas.microsoft.com/office/drawing/2014/main" id="{22229684-84E5-2246-9981-5597647A6CC9}"/>
                </a:ext>
              </a:extLst>
            </p:cNvPr>
            <p:cNvSpPr/>
            <p:nvPr/>
          </p:nvSpPr>
          <p:spPr>
            <a:xfrm>
              <a:off x="50040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5" name="Rectangle 29">
              <a:extLst>
                <a:ext uri="{FF2B5EF4-FFF2-40B4-BE49-F238E27FC236}">
                  <a16:creationId xmlns:a16="http://schemas.microsoft.com/office/drawing/2014/main" id="{3590CC22-A93D-EA4E-A461-27AFC982839E}"/>
                </a:ext>
              </a:extLst>
            </p:cNvPr>
            <p:cNvSpPr/>
            <p:nvPr/>
          </p:nvSpPr>
          <p:spPr>
            <a:xfrm>
              <a:off x="536408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6" name="Rectangle 30">
              <a:extLst>
                <a:ext uri="{FF2B5EF4-FFF2-40B4-BE49-F238E27FC236}">
                  <a16:creationId xmlns:a16="http://schemas.microsoft.com/office/drawing/2014/main" id="{AA55ADB4-642A-3446-A747-511A515B053A}"/>
                </a:ext>
              </a:extLst>
            </p:cNvPr>
            <p:cNvSpPr/>
            <p:nvPr/>
          </p:nvSpPr>
          <p:spPr>
            <a:xfrm>
              <a:off x="5724128" y="1484784"/>
              <a:ext cx="360040" cy="3600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7" name="Rectangle 31">
              <a:extLst>
                <a:ext uri="{FF2B5EF4-FFF2-40B4-BE49-F238E27FC236}">
                  <a16:creationId xmlns:a16="http://schemas.microsoft.com/office/drawing/2014/main" id="{E575530F-0C89-E84F-A84F-43691507FF53}"/>
                </a:ext>
              </a:extLst>
            </p:cNvPr>
            <p:cNvSpPr/>
            <p:nvPr/>
          </p:nvSpPr>
          <p:spPr>
            <a:xfrm>
              <a:off x="608416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8" name="Rectangle 32">
              <a:extLst>
                <a:ext uri="{FF2B5EF4-FFF2-40B4-BE49-F238E27FC236}">
                  <a16:creationId xmlns:a16="http://schemas.microsoft.com/office/drawing/2014/main" id="{24B34097-7BB2-5D42-B61F-1746F102B43C}"/>
                </a:ext>
              </a:extLst>
            </p:cNvPr>
            <p:cNvSpPr/>
            <p:nvPr/>
          </p:nvSpPr>
          <p:spPr>
            <a:xfrm>
              <a:off x="644420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9" name="Rectangle 33">
              <a:extLst>
                <a:ext uri="{FF2B5EF4-FFF2-40B4-BE49-F238E27FC236}">
                  <a16:creationId xmlns:a16="http://schemas.microsoft.com/office/drawing/2014/main" id="{06CC1EB6-0F9A-494A-8F16-A995E6B0B195}"/>
                </a:ext>
              </a:extLst>
            </p:cNvPr>
            <p:cNvSpPr/>
            <p:nvPr/>
          </p:nvSpPr>
          <p:spPr>
            <a:xfrm>
              <a:off x="68042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4" name="Pfeil nach unten 56">
            <a:extLst>
              <a:ext uri="{FF2B5EF4-FFF2-40B4-BE49-F238E27FC236}">
                <a16:creationId xmlns:a16="http://schemas.microsoft.com/office/drawing/2014/main" id="{06E1AE9C-9A89-A945-A318-84C9864C9B79}"/>
              </a:ext>
            </a:extLst>
          </p:cNvPr>
          <p:cNvSpPr/>
          <p:nvPr/>
        </p:nvSpPr>
        <p:spPr>
          <a:xfrm>
            <a:off x="7539955" y="4690386"/>
            <a:ext cx="399245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0" name="Group 9">
            <a:extLst>
              <a:ext uri="{FF2B5EF4-FFF2-40B4-BE49-F238E27FC236}">
                <a16:creationId xmlns:a16="http://schemas.microsoft.com/office/drawing/2014/main" id="{DDCDABD1-3B30-E24D-8A12-614B2F56BFFD}"/>
              </a:ext>
            </a:extLst>
          </p:cNvPr>
          <p:cNvGrpSpPr/>
          <p:nvPr/>
        </p:nvGrpSpPr>
        <p:grpSpPr>
          <a:xfrm>
            <a:off x="4815115" y="5072063"/>
            <a:ext cx="3899284" cy="345213"/>
            <a:chOff x="5004048" y="1484784"/>
            <a:chExt cx="2160240" cy="360040"/>
          </a:xfrm>
        </p:grpSpPr>
        <p:sp>
          <p:nvSpPr>
            <p:cNvPr id="201" name="Rectangle 4">
              <a:extLst>
                <a:ext uri="{FF2B5EF4-FFF2-40B4-BE49-F238E27FC236}">
                  <a16:creationId xmlns:a16="http://schemas.microsoft.com/office/drawing/2014/main" id="{E6E6F511-A47D-B54E-A41E-189E8ECBE4D4}"/>
                </a:ext>
              </a:extLst>
            </p:cNvPr>
            <p:cNvSpPr/>
            <p:nvPr/>
          </p:nvSpPr>
          <p:spPr>
            <a:xfrm>
              <a:off x="50040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2" name="Rectangle 29">
              <a:extLst>
                <a:ext uri="{FF2B5EF4-FFF2-40B4-BE49-F238E27FC236}">
                  <a16:creationId xmlns:a16="http://schemas.microsoft.com/office/drawing/2014/main" id="{43926B27-4DE9-B84F-B09C-ACDCFCB85835}"/>
                </a:ext>
              </a:extLst>
            </p:cNvPr>
            <p:cNvSpPr/>
            <p:nvPr/>
          </p:nvSpPr>
          <p:spPr>
            <a:xfrm>
              <a:off x="536408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3" name="Rectangle 30">
              <a:extLst>
                <a:ext uri="{FF2B5EF4-FFF2-40B4-BE49-F238E27FC236}">
                  <a16:creationId xmlns:a16="http://schemas.microsoft.com/office/drawing/2014/main" id="{B75881F8-714A-0441-A97A-E0DEBB352DE1}"/>
                </a:ext>
              </a:extLst>
            </p:cNvPr>
            <p:cNvSpPr/>
            <p:nvPr/>
          </p:nvSpPr>
          <p:spPr>
            <a:xfrm>
              <a:off x="5724128" y="1484784"/>
              <a:ext cx="360040" cy="3600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4" name="Rectangle 31">
              <a:extLst>
                <a:ext uri="{FF2B5EF4-FFF2-40B4-BE49-F238E27FC236}">
                  <a16:creationId xmlns:a16="http://schemas.microsoft.com/office/drawing/2014/main" id="{97EB879F-1726-2545-A5BD-6F6AA6B81EE2}"/>
                </a:ext>
              </a:extLst>
            </p:cNvPr>
            <p:cNvSpPr/>
            <p:nvPr/>
          </p:nvSpPr>
          <p:spPr>
            <a:xfrm>
              <a:off x="608416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5" name="Rectangle 32">
              <a:extLst>
                <a:ext uri="{FF2B5EF4-FFF2-40B4-BE49-F238E27FC236}">
                  <a16:creationId xmlns:a16="http://schemas.microsoft.com/office/drawing/2014/main" id="{DA22EF17-72ED-0D4A-9F90-7C8B0C1326E9}"/>
                </a:ext>
              </a:extLst>
            </p:cNvPr>
            <p:cNvSpPr/>
            <p:nvPr/>
          </p:nvSpPr>
          <p:spPr>
            <a:xfrm>
              <a:off x="644420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6" name="Rectangle 33">
              <a:extLst>
                <a:ext uri="{FF2B5EF4-FFF2-40B4-BE49-F238E27FC236}">
                  <a16:creationId xmlns:a16="http://schemas.microsoft.com/office/drawing/2014/main" id="{67DC28B8-8C28-664D-980B-AC86A0E9D1D0}"/>
                </a:ext>
              </a:extLst>
            </p:cNvPr>
            <p:cNvSpPr/>
            <p:nvPr/>
          </p:nvSpPr>
          <p:spPr>
            <a:xfrm>
              <a:off x="68042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8BD57FC-E11C-2C48-9E62-899B5F00DC60}"/>
              </a:ext>
            </a:extLst>
          </p:cNvPr>
          <p:cNvSpPr txBox="1"/>
          <p:nvPr/>
        </p:nvSpPr>
        <p:spPr>
          <a:xfrm>
            <a:off x="1850519" y="4244828"/>
            <a:ext cx="8761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PHY-Layer</a:t>
            </a:r>
            <a:endParaRPr lang="en-US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8466F-20D2-FD4F-AB5B-EA205B7C5CB6}"/>
              </a:ext>
            </a:extLst>
          </p:cNvPr>
          <p:cNvSpPr txBox="1"/>
          <p:nvPr/>
        </p:nvSpPr>
        <p:spPr>
          <a:xfrm>
            <a:off x="2228874" y="4534716"/>
            <a:ext cx="16131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**Collision Recovery</a:t>
            </a:r>
            <a:endParaRPr lang="en-US" sz="1300" b="1" dirty="0">
              <a:latin typeface="+mj-lt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14935AF-2A44-6245-82CB-A0A36A0E278C}"/>
              </a:ext>
            </a:extLst>
          </p:cNvPr>
          <p:cNvSpPr txBox="1"/>
          <p:nvPr/>
        </p:nvSpPr>
        <p:spPr>
          <a:xfrm>
            <a:off x="904609" y="4509120"/>
            <a:ext cx="10947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*Time Aware</a:t>
            </a:r>
            <a:endParaRPr lang="en-US" sz="1300" b="1" dirty="0">
              <a:latin typeface="+mj-lt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853E932-DEE1-304D-BBB0-D674C45D9FB0}"/>
              </a:ext>
            </a:extLst>
          </p:cNvPr>
          <p:cNvSpPr/>
          <p:nvPr/>
        </p:nvSpPr>
        <p:spPr bwMode="auto">
          <a:xfrm rot="5400000">
            <a:off x="2243479" y="3692767"/>
            <a:ext cx="103974" cy="1672748"/>
          </a:xfrm>
          <a:prstGeom prst="leftBrac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7" name="Pfeil nach unten 56">
            <a:extLst>
              <a:ext uri="{FF2B5EF4-FFF2-40B4-BE49-F238E27FC236}">
                <a16:creationId xmlns:a16="http://schemas.microsoft.com/office/drawing/2014/main" id="{244BE5A9-3B0E-FD47-A314-95B1772CBFA8}"/>
              </a:ext>
            </a:extLst>
          </p:cNvPr>
          <p:cNvSpPr/>
          <p:nvPr/>
        </p:nvSpPr>
        <p:spPr>
          <a:xfrm>
            <a:off x="5572609" y="4706841"/>
            <a:ext cx="399245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itel 7">
            <a:extLst>
              <a:ext uri="{FF2B5EF4-FFF2-40B4-BE49-F238E27FC236}">
                <a16:creationId xmlns:a16="http://schemas.microsoft.com/office/drawing/2014/main" id="{011670B7-F85A-9344-98E5-D29FBF81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  <a:latin typeface="Frutiger LT Com 45 Light" pitchFamily="34" charset="0"/>
              </a:rPr>
              <a:t>PHY-Layer Parameters</a:t>
            </a:r>
            <a:r>
              <a:rPr lang="en-US" sz="2000" baseline="30000" dirty="0">
                <a:solidFill>
                  <a:srgbClr val="00406F"/>
                </a:solidFill>
                <a:latin typeface="Frutiger LT Com 45 Light" pitchFamily="34" charset="0"/>
              </a:rPr>
              <a:t>[1, 2]</a:t>
            </a:r>
            <a:endParaRPr lang="en-US" sz="2000" baseline="30000" dirty="0">
              <a:solidFill>
                <a:srgbClr val="00406F"/>
              </a:solidFill>
              <a:latin typeface="Frutiger LT Com 45 Light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36E23-BB7D-EA43-8A8C-AF8F761D29BD}"/>
              </a:ext>
            </a:extLst>
          </p:cNvPr>
          <p:cNvSpPr txBox="1"/>
          <p:nvPr/>
        </p:nvSpPr>
        <p:spPr>
          <a:xfrm>
            <a:off x="9507794" y="41787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C3BD1A-4D81-784F-A821-648317A375A1}"/>
              </a:ext>
            </a:extLst>
          </p:cNvPr>
          <p:cNvGrpSpPr/>
          <p:nvPr/>
        </p:nvGrpSpPr>
        <p:grpSpPr>
          <a:xfrm>
            <a:off x="2600325" y="2206697"/>
            <a:ext cx="3612605" cy="2361309"/>
            <a:chOff x="2600325" y="2206697"/>
            <a:chExt cx="3612605" cy="23613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62BD8C50-948F-9843-A98F-7B4F1EDD00DC}"/>
                    </a:ext>
                  </a:extLst>
                </p:cNvPr>
                <p:cNvSpPr/>
                <p:nvPr/>
              </p:nvSpPr>
              <p:spPr bwMode="auto">
                <a:xfrm>
                  <a:off x="2600325" y="2206697"/>
                  <a:ext cx="3612605" cy="2361309"/>
                </a:xfrm>
                <a:prstGeom prst="ellipse">
                  <a:avLst/>
                </a:prstGeom>
                <a:solidFill>
                  <a:schemeClr val="accent5"/>
                </a:solid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ct val="40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𝑃𝐻𝑌</m:t>
                            </m:r>
                          </m:sub>
                        </m:sSub>
                        <m:r>
                          <a:rPr lang="de-DE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5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de-DE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de-DE" sz="2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kumimoji="0" lang="en-US" sz="25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j-lt"/>
                  </a:endParaRPr>
                </a:p>
                <a:p>
                  <a:pPr>
                    <a:spcAft>
                      <a:spcPct val="40000"/>
                    </a:spcAft>
                  </a:pPr>
                  <a:endParaRPr kumimoji="0" lang="en-US" sz="25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62BD8C50-948F-9843-A98F-7B4F1EDD00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00325" y="2206697"/>
                  <a:ext cx="3612605" cy="2361309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42F6DD6-0D46-124D-B53A-D53BE9D5EC91}"/>
                    </a:ext>
                  </a:extLst>
                </p:cNvPr>
                <p:cNvSpPr txBox="1"/>
                <p:nvPr/>
              </p:nvSpPr>
              <p:spPr>
                <a:xfrm>
                  <a:off x="2974473" y="3501602"/>
                  <a:ext cx="29599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de-DE" sz="1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sz="1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de-DE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200" b="1" i="1">
                              <a:latin typeface="Cambria Math" panose="02040503050406030204" pitchFamily="18" charset="0"/>
                            </a:rPr>
                            <m:t>𝒔𝒍𝒐𝒕</m:t>
                          </m:r>
                        </m:sub>
                      </m:sSub>
                    </m:oMath>
                  </a14:m>
                  <a:endParaRPr lang="en-US" sz="1200" dirty="0">
                    <a:latin typeface="+mj-lt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sz="1200" dirty="0">
                      <a:latin typeface="+mj-lt"/>
                    </a:rPr>
                    <a:t>Average Collision recovery prob. = 0.7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42F6DD6-0D46-124D-B53A-D53BE9D5E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473" y="3501602"/>
                  <a:ext cx="2959913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5214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3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1" dur="indefinite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0" dur="indefinite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6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87" grpId="0" animBg="1"/>
      <p:bldP spid="89" grpId="0" animBg="1"/>
      <p:bldP spid="90" grpId="0"/>
      <p:bldP spid="91" grpId="0"/>
      <p:bldP spid="93" grpId="0" animBg="1"/>
      <p:bldP spid="97" grpId="0" animBg="1"/>
      <p:bldP spid="100" grpId="0" animBg="1"/>
      <p:bldP spid="102" grpId="0"/>
      <p:bldP spid="6" grpId="0"/>
      <p:bldP spid="6" grpId="1"/>
      <p:bldP spid="171" grpId="0"/>
      <p:bldP spid="171" grpId="1"/>
      <p:bldP spid="174" grpId="0" animBg="1"/>
      <p:bldP spid="174" grpId="1" animBg="1"/>
      <p:bldP spid="9" grpId="0"/>
      <p:bldP spid="10" grpId="0"/>
      <p:bldP spid="10" grpId="1"/>
      <p:bldP spid="207" grpId="0"/>
      <p:bldP spid="207" grpId="1"/>
      <p:bldP spid="12" grpId="0" animBg="1"/>
      <p:bldP spid="12" grpId="1" animBg="1"/>
      <p:bldP spid="77" grpId="0" animBg="1"/>
      <p:bldP spid="77" grpId="1" animBg="1"/>
    </p:bldLst>
  </p:timing>
</p:sld>
</file>

<file path=ppt/theme/theme1.xml><?xml version="1.0" encoding="utf-8"?>
<a:theme xmlns:a="http://schemas.openxmlformats.org/drawingml/2006/main" name="2016-09_pptx_Master_LIKE_eng_4zu3">
  <a:themeElements>
    <a:clrScheme name="like">
      <a:dk1>
        <a:srgbClr val="000000"/>
      </a:dk1>
      <a:lt1>
        <a:srgbClr val="FFFFFF"/>
      </a:lt1>
      <a:dk2>
        <a:srgbClr val="00406F"/>
      </a:dk2>
      <a:lt2>
        <a:srgbClr val="C2C2C2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j-lt"/>
          </a:defRPr>
        </a:defPPr>
      </a:lstStyle>
    </a:tx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P10_110616_ppt_Master_Ins_de_4zu3</Template>
  <TotalTime>7316</TotalTime>
  <Words>4872</Words>
  <Application>Microsoft Macintosh PowerPoint</Application>
  <PresentationFormat>On-screen Show (4:3)</PresentationFormat>
  <Paragraphs>2036</Paragraphs>
  <Slides>85</Slides>
  <Notes>14</Notes>
  <HiddenSlides>38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8" baseType="lpstr">
      <vt:lpstr>Arial Unicode MS</vt:lpstr>
      <vt:lpstr>Batang</vt:lpstr>
      <vt:lpstr>ＭＳ Ｐゴシック</vt:lpstr>
      <vt:lpstr>Arial</vt:lpstr>
      <vt:lpstr>Calibri</vt:lpstr>
      <vt:lpstr>Cambria Math</vt:lpstr>
      <vt:lpstr>FontAwesome</vt:lpstr>
      <vt:lpstr>Frutiger LT Com 45 Light</vt:lpstr>
      <vt:lpstr>Frutiger LT Com 55 Roman</vt:lpstr>
      <vt:lpstr>Tahoma</vt:lpstr>
      <vt:lpstr>Times New Roman</vt:lpstr>
      <vt:lpstr>Wingdings</vt:lpstr>
      <vt:lpstr>2016-09_pptx_Master_LIKE_eng_4zu3</vt:lpstr>
      <vt:lpstr>PowerPoint Presentation</vt:lpstr>
      <vt:lpstr>Motivation</vt:lpstr>
      <vt:lpstr>Identification Systems</vt:lpstr>
      <vt:lpstr> Agenda</vt:lpstr>
      <vt:lpstr>RFID Reading Process: Frame Slotted ALOHA (FSA)[1, 2]</vt:lpstr>
      <vt:lpstr>RFID Reading Process: Frame Slotted ALOHA (FSA)[1, 2]</vt:lpstr>
      <vt:lpstr>RFID Reading Process: Frame Slotted ALOHA (FSA)[1, 2]</vt:lpstr>
      <vt:lpstr>RFID Reading Process: Frame Slotted ALOHA (FSA)[1, 2]</vt:lpstr>
      <vt:lpstr>RFID Reading Process: PHY-Layer Parameters[1, 2]</vt:lpstr>
      <vt:lpstr>FSA with PHY-Layer Improvement</vt:lpstr>
      <vt:lpstr>FSA after Tags Population Estimation</vt:lpstr>
      <vt:lpstr> Agenda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FSA after Tags Population Estimation</vt:lpstr>
      <vt:lpstr> Agenda</vt:lpstr>
      <vt:lpstr>Frame Length Optimization </vt:lpstr>
      <vt:lpstr>Frame Length Optimization Conventional System[1-3]</vt:lpstr>
      <vt:lpstr>Frame Length Optimization Time Aware System</vt:lpstr>
      <vt:lpstr>Frame Length Optimization: Time Aware System</vt:lpstr>
      <vt:lpstr>Frame Length Optimization: Time Aware System</vt:lpstr>
      <vt:lpstr>Frame Length Optimization: Time and Collision Recovery Aware System</vt:lpstr>
      <vt:lpstr>Frame Length Optimization: Time and Collision Recovery Aware System</vt:lpstr>
      <vt:lpstr>Frame Length Optimization: Time and Collision Recovery Aware System</vt:lpstr>
      <vt:lpstr>Frame Length Optimization Multiple Collision Recovery Coefficients  Aware System</vt:lpstr>
      <vt:lpstr>Frame Length Optimization Multiple Collision Recovery Coefficients  Aware System</vt:lpstr>
      <vt:lpstr>Frame Length Optimization: Multiple Collision Recovery Coefficients Aware System</vt:lpstr>
      <vt:lpstr>Frame Length Optimization: Multiple Collision Recovery Coefficients Aware System</vt:lpstr>
      <vt:lpstr>Frame Length Optimization: Time and Multiple Collision Recovery Coefficients Aware System</vt:lpstr>
      <vt:lpstr>Frame Length Optimization: Time and Multiple Collision Recovery Coefficients Aware System</vt:lpstr>
      <vt:lpstr>Frame Length Optimization: Time and Multiple Collision Recovery Coefficients Aware System</vt:lpstr>
      <vt:lpstr>Frame Length Optimization: Comparison between the Proposed Algorithms [Simple Estimation] </vt:lpstr>
      <vt:lpstr>Frame Length Optimization: Comparison between the Proposed Algorithms [ML estimation] </vt:lpstr>
      <vt:lpstr>FSA after Frame Length Optimization</vt:lpstr>
      <vt:lpstr> Agenda</vt:lpstr>
      <vt:lpstr>Collided Slot in EPCglobal C1G2</vt:lpstr>
      <vt:lpstr>Proposed EPCglobal C1G2 Reading Process </vt:lpstr>
      <vt:lpstr>Proposed Reading Efficiency</vt:lpstr>
      <vt:lpstr>Simulation Results </vt:lpstr>
      <vt:lpstr>FSA after PHY-Layer Improvement</vt:lpstr>
      <vt:lpstr> Agenda</vt:lpstr>
      <vt:lpstr>PowerPoint Presentation</vt:lpstr>
      <vt:lpstr>PowerPoint Presentation</vt:lpstr>
      <vt:lpstr>Graphic elements Boxes, arrows, bonds and lines</vt:lpstr>
      <vt:lpstr>RFID Reading Efficiency</vt:lpstr>
      <vt:lpstr>Charts</vt:lpstr>
      <vt:lpstr>Name, Titel and Date</vt:lpstr>
      <vt:lpstr>Table sheets</vt:lpstr>
      <vt:lpstr>Colours</vt:lpstr>
      <vt:lpstr>Estimation of the RFID Tags Population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Reading Process of the EPCglobal C1G2 </vt:lpstr>
      <vt:lpstr>EPCglobal C1G2 Conventional Reading Process </vt:lpstr>
      <vt:lpstr>Proposed EPCglobal C1G2 Reading Process </vt:lpstr>
      <vt:lpstr>Proposed EPCglobal C1G2 Reading Process </vt:lpstr>
      <vt:lpstr>RFID Reading Process</vt:lpstr>
      <vt:lpstr>Proposed EPCglobal C1G2 Reading Process </vt:lpstr>
      <vt:lpstr>Proposed EPCglobal C1G2 Reading Process </vt:lpstr>
      <vt:lpstr>Proposed EPCglobal C1G2 Reading Process </vt:lpstr>
      <vt:lpstr>Proposed EPCglobal C1G2 Reading Process </vt:lpstr>
      <vt:lpstr>Proposed Reading Efficiency</vt:lpstr>
      <vt:lpstr>RFID Reading Process</vt:lpstr>
      <vt:lpstr>RFID Reading Process</vt:lpstr>
      <vt:lpstr>Proposed System</vt:lpstr>
      <vt:lpstr>Tags Population Estimation</vt:lpstr>
      <vt:lpstr>Tags Population Estimation</vt:lpstr>
      <vt:lpstr>Design and Implementation of Anti-collision Algorithms for Dense RFID Systems  </vt:lpstr>
      <vt:lpstr>Design and Implementation of Anti-collision Algorithms for Dense RFID Systems</vt:lpstr>
      <vt:lpstr> Agenda</vt:lpstr>
      <vt:lpstr>PHY-Layer Parameters</vt:lpstr>
      <vt:lpstr>FSA with PHY-Layer Improvement</vt:lpstr>
      <vt:lpstr>Tags Population Estimation</vt:lpstr>
      <vt:lpstr>Frame Length Optimization</vt:lpstr>
      <vt:lpstr>Tags Population Estimation</vt:lpstr>
      <vt:lpstr>PHY-Layer Parameters</vt:lpstr>
    </vt:vector>
  </TitlesOfParts>
  <Company>Fraunhofer IIS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mit logo/Titel durch Klicken hinzufügen</dc:title>
  <dc:creator>Stefanie Fuchs</dc:creator>
  <cp:lastModifiedBy>hazem ibrahim</cp:lastModifiedBy>
  <cp:revision>445</cp:revision>
  <cp:lastPrinted>2011-04-27T07:57:31Z</cp:lastPrinted>
  <dcterms:created xsi:type="dcterms:W3CDTF">2011-07-15T07:08:58Z</dcterms:created>
  <dcterms:modified xsi:type="dcterms:W3CDTF">2018-07-08T15:19:10Z</dcterms:modified>
</cp:coreProperties>
</file>